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5143500" type="screen16x9"/>
  <p:notesSz cx="6858000" cy="9144000"/>
  <p:embeddedFontLst>
    <p:embeddedFont>
      <p:font typeface="Barlow" pitchFamily="2" charset="0"/>
      <p:regular r:id="rId29"/>
      <p:bold r:id="rId30"/>
      <p:italic r:id="rId31"/>
      <p:boldItalic r:id="rId32"/>
    </p:embeddedFont>
    <p:embeddedFont>
      <p:font typeface="Dosis" pitchFamily="2" charset="0"/>
      <p:regular r:id="rId33"/>
      <p:bold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4"/>
  </p:normalViewPr>
  <p:slideViewPr>
    <p:cSldViewPr snapToGrid="0" snapToObjects="1" showGuides="1">
      <p:cViewPr varScale="1">
        <p:scale>
          <a:sx n="149" d="100"/>
          <a:sy n="149" d="100"/>
        </p:scale>
        <p:origin x="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hpa.gov.tw/Pages/Detail.aspx?nodeid=4141&amp;pid=12682"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mohw.gov.tw/cp-16-54482-1.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elloyishi.com.tw/cancer/colorectal-cancer/colorectal-cancer/#gre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從圖中可以看到不論男女60年到70年有一波上升，80年後又有一波上升，整體呈現上升的長期趨勢，我們推測是因為隨著飲食西化、環境變遷，暴露到更多有害食品，導致發生率增加，而且現代人缺乏運動、BMI升高，這些都是結腸癌的危險因子。</a:t>
            </a:r>
            <a:endParaRPr/>
          </a:p>
          <a:p>
            <a:pPr marL="0" lvl="0" indent="0" algn="l" rtl="0">
              <a:spcBef>
                <a:spcPts val="0"/>
              </a:spcBef>
              <a:spcAft>
                <a:spcPts val="0"/>
              </a:spcAft>
              <a:buNone/>
            </a:pPr>
            <a:r>
              <a:rPr lang="en"/>
              <a:t>另外可以看到男性在70年後死亡率都高於女性。我們推測可能是因為男性的飲酒、吸菸和肥胖率高於女性，所以結腸癌死亡率才會有性別上的差異。</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88217832b3bfef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88217832b3bfef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性別之間的差異從這張性比例的分析圖可以看得更清楚，男女比大部分都在1以上，表示男性死亡率高於女性，而呈現上升的趨勢表示男性的死亡率是愈來愈高於女性的，我們對趨勢的推測就像剛剛所說，可能是男性比女性有更高的不良生活習慣導致的。</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2f05228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2f05228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再來，我們用每10年的資料來看結腸癌的地理分佈，死亡率排名在前的大部分是中南部縣市，推測是因為南北飲食差異造成的結果。</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88217832b3bfef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88217832b3bfef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2f052283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2f05228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2942769304d3b0e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2942769304d3b0e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2f05228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2f05228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2f0522834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2f0522834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2f0522834_1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2f0522834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88217832b3bfef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88217832b3bfef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984fab86ec000d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984fab86ec000d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2f0522834_1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2f0522834_1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2f0522834_1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2f0522834_1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984fab86ec000d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984fab86ec000d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2f0522834_1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2f0522834_1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2f0522834_1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2f0522834_1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984fab86ec000d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984fab86ec000d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2f0522834_1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2f0522834_1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這是人體的下消化道，結腸就是圖中這段ㄇ字型的腸道，如果在這段有息肉發生癌病變就會造成結腸癌，也就是俗稱的大腸癌。</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之前有網路傳聞說台灣結腸癌發生率是世界第一，但這是真的嗎？</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根據世界癌症基金會 2018年的大腸癌世界排名，前四名是匈牙利、南韓、挪威、斯洛伐克，再來才是台灣，排名第五</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那2018年，台灣結腸癌發生人數為一萬零五百四十九人，年齡標準化死亡率是十萬分之41.84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2f052283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2f052283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那單看台灣的現況，結腸癌是臺灣癌症發生率排名第一，死亡率位居第三僅次於肺癌和肝癌，所以結腸癌對國人的健康影響很大。</a:t>
            </a:r>
            <a:endParaRPr/>
          </a:p>
          <a:p>
            <a:pPr marL="0" lvl="0" indent="0" algn="l" rtl="0">
              <a:spcBef>
                <a:spcPts val="0"/>
              </a:spcBef>
              <a:spcAft>
                <a:spcPts val="0"/>
              </a:spcAft>
              <a:buNone/>
            </a:pPr>
            <a:r>
              <a:rPr lang="en"/>
              <a:t>發生率：</a:t>
            </a:r>
            <a:r>
              <a:rPr lang="en" u="sng">
                <a:solidFill>
                  <a:schemeClr val="hlink"/>
                </a:solidFill>
                <a:hlinkClick r:id="rId3"/>
              </a:rPr>
              <a:t>https://www.hpa.gov.tw/Pages/Detail.aspx?nodeid=4141&amp;pid=12682</a:t>
            </a:r>
            <a:endParaRPr/>
          </a:p>
          <a:p>
            <a:pPr marL="0" lvl="0" indent="0" algn="l" rtl="0">
              <a:spcBef>
                <a:spcPts val="0"/>
              </a:spcBef>
              <a:spcAft>
                <a:spcPts val="0"/>
              </a:spcAft>
              <a:buNone/>
            </a:pPr>
            <a:r>
              <a:rPr lang="en"/>
              <a:t>死亡率：</a:t>
            </a:r>
            <a:r>
              <a:rPr lang="en" u="sng">
                <a:solidFill>
                  <a:schemeClr val="hlink"/>
                </a:solidFill>
                <a:hlinkClick r:id="rId4"/>
              </a:rPr>
              <a:t>https://www.mohw.gov.tw/cp-16-54482-1.html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2f052283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2f0522834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這裡是大腸癌的危險因子，如果年齡50歲以上、有相關病史、有糖尿病、常吃高脂或加工食品、肥胖、飲酒過量或是身體活動不足，都可能有罹患大腸癌的風險。</a:t>
            </a:r>
            <a:endParaRPr/>
          </a:p>
          <a:p>
            <a:pPr marL="0" lvl="0" indent="0" algn="l" rtl="0">
              <a:spcBef>
                <a:spcPts val="0"/>
              </a:spcBef>
              <a:spcAft>
                <a:spcPts val="0"/>
              </a:spcAft>
              <a:buNone/>
            </a:pPr>
            <a:r>
              <a:rPr lang="en" u="sng">
                <a:solidFill>
                  <a:schemeClr val="hlink"/>
                </a:solidFill>
                <a:hlinkClick r:id="rId3"/>
              </a:rPr>
              <a:t>https://helloyishi.com.tw/cancer/colorectal-cancer/colorectal-cancer/#gref</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88217832b3bfef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88217832b3bfef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150" y="4156675"/>
            <a:ext cx="9144000" cy="27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50" y="0"/>
            <a:ext cx="9144000" cy="41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685800" y="2525225"/>
            <a:ext cx="53097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1"/>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rot="10800000">
            <a:off x="-150" y="3082200"/>
            <a:ext cx="9144000" cy="68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flipH="1">
            <a:off x="-150" y="0"/>
            <a:ext cx="9144000" cy="308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subTitle" idx="1"/>
          </p:nvPr>
        </p:nvSpPr>
        <p:spPr>
          <a:xfrm>
            <a:off x="685800" y="3082250"/>
            <a:ext cx="5008200" cy="6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8" name="Google Shape;18;p3"/>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rot="10800000">
            <a:off x="-150" y="3769825"/>
            <a:ext cx="9144000" cy="687600"/>
          </a:xfrm>
          <a:prstGeom prst="rect">
            <a:avLst/>
          </a:prstGeom>
          <a:solidFill>
            <a:srgbClr val="000000">
              <a:alpha val="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150" y="0"/>
            <a:ext cx="9144000" cy="376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16475" y="0"/>
            <a:ext cx="5910900" cy="37698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rgbClr val="FFFFFF"/>
              </a:buClr>
              <a:buSzPts val="3000"/>
              <a:buChar char="▹"/>
              <a:defRPr i="1">
                <a:solidFill>
                  <a:srgbClr val="FFFFFF"/>
                </a:solidFill>
              </a:defRPr>
            </a:lvl1pPr>
            <a:lvl2pPr marL="914400" lvl="1" indent="-381000" algn="ctr" rtl="0">
              <a:spcBef>
                <a:spcPts val="0"/>
              </a:spcBef>
              <a:spcAft>
                <a:spcPts val="0"/>
              </a:spcAft>
              <a:buClr>
                <a:srgbClr val="FFFFFF"/>
              </a:buClr>
              <a:buSzPts val="2400"/>
              <a:buChar char="▸"/>
              <a:defRPr i="1">
                <a:solidFill>
                  <a:srgbClr val="FFFFFF"/>
                </a:solidFill>
              </a:defRPr>
            </a:lvl2pPr>
            <a:lvl3pPr marL="1371600" lvl="2" indent="-381000" algn="ctr" rtl="0">
              <a:spcBef>
                <a:spcPts val="0"/>
              </a:spcBef>
              <a:spcAft>
                <a:spcPts val="0"/>
              </a:spcAft>
              <a:buClr>
                <a:srgbClr val="FFFFFF"/>
              </a:buClr>
              <a:buSzPts val="2400"/>
              <a:buChar char="⬩"/>
              <a:defRPr i="1">
                <a:solidFill>
                  <a:srgbClr val="FFFFFF"/>
                </a:solidFill>
              </a:defRPr>
            </a:lvl3pPr>
            <a:lvl4pPr marL="1828800" lvl="3" indent="-342900" algn="ctr" rtl="0">
              <a:spcBef>
                <a:spcPts val="0"/>
              </a:spcBef>
              <a:spcAft>
                <a:spcPts val="0"/>
              </a:spcAft>
              <a:buClr>
                <a:srgbClr val="FFFFFF"/>
              </a:buClr>
              <a:buSzPts val="1800"/>
              <a:buChar char="⬞"/>
              <a:defRPr i="1">
                <a:solidFill>
                  <a:srgbClr val="FFFFFF"/>
                </a:solidFill>
              </a:defRPr>
            </a:lvl4pPr>
            <a:lvl5pPr marL="2286000" lvl="4" indent="-342900" algn="ctr" rtl="0">
              <a:spcBef>
                <a:spcPts val="0"/>
              </a:spcBef>
              <a:spcAft>
                <a:spcPts val="0"/>
              </a:spcAft>
              <a:buClr>
                <a:srgbClr val="FFFFFF"/>
              </a:buClr>
              <a:buSzPts val="1800"/>
              <a:buChar char="○"/>
              <a:defRPr i="1">
                <a:solidFill>
                  <a:srgbClr val="FFFFFF"/>
                </a:solidFill>
              </a:defRPr>
            </a:lvl5pPr>
            <a:lvl6pPr marL="2743200" lvl="5" indent="-342900" algn="ctr" rtl="0">
              <a:spcBef>
                <a:spcPts val="0"/>
              </a:spcBef>
              <a:spcAft>
                <a:spcPts val="0"/>
              </a:spcAft>
              <a:buClr>
                <a:srgbClr val="FFFFFF"/>
              </a:buClr>
              <a:buSzPts val="1800"/>
              <a:buChar char="■"/>
              <a:defRPr i="1">
                <a:solidFill>
                  <a:srgbClr val="FFFFFF"/>
                </a:solidFill>
              </a:defRPr>
            </a:lvl6pPr>
            <a:lvl7pPr marL="3200400" lvl="6" indent="-342900" algn="ctr" rtl="0">
              <a:spcBef>
                <a:spcPts val="0"/>
              </a:spcBef>
              <a:spcAft>
                <a:spcPts val="0"/>
              </a:spcAft>
              <a:buClr>
                <a:srgbClr val="FFFFFF"/>
              </a:buClr>
              <a:buSzPts val="1800"/>
              <a:buChar char="●"/>
              <a:defRPr i="1">
                <a:solidFill>
                  <a:srgbClr val="FFFFFF"/>
                </a:solidFill>
              </a:defRPr>
            </a:lvl7pPr>
            <a:lvl8pPr marL="3657600" lvl="7" indent="-342900" algn="ctr" rtl="0">
              <a:spcBef>
                <a:spcPts val="0"/>
              </a:spcBef>
              <a:spcAft>
                <a:spcPts val="0"/>
              </a:spcAft>
              <a:buClr>
                <a:srgbClr val="FFFFFF"/>
              </a:buClr>
              <a:buSzPts val="1800"/>
              <a:buChar char="○"/>
              <a:defRPr i="1">
                <a:solidFill>
                  <a:srgbClr val="FFFFFF"/>
                </a:solidFill>
              </a:defRPr>
            </a:lvl8pPr>
            <a:lvl9pPr marL="4114800" lvl="8" indent="-342900" algn="ctr">
              <a:spcBef>
                <a:spcPts val="0"/>
              </a:spcBef>
              <a:spcAft>
                <a:spcPts val="0"/>
              </a:spcAft>
              <a:buClr>
                <a:srgbClr val="FFFFFF"/>
              </a:buClr>
              <a:buSzPts val="1800"/>
              <a:buChar char="■"/>
              <a:defRPr i="1">
                <a:solidFill>
                  <a:srgbClr val="FFFFFF"/>
                </a:solidFill>
              </a:defRPr>
            </a:lvl9pPr>
          </a:lstStyle>
          <a:p>
            <a:endParaRPr/>
          </a:p>
        </p:txBody>
      </p:sp>
      <p:sp>
        <p:nvSpPr>
          <p:cNvPr id="23" name="Google Shape;23;p4"/>
          <p:cNvSpPr txBox="1"/>
          <p:nvPr/>
        </p:nvSpPr>
        <p:spPr>
          <a:xfrm>
            <a:off x="3593400" y="367052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dk2"/>
                </a:solidFill>
              </a:rPr>
              <a:t>”</a:t>
            </a:r>
            <a:endParaRPr sz="7200" b="1">
              <a:solidFill>
                <a:schemeClr val="dk2"/>
              </a:solidFill>
            </a:endParaRPr>
          </a:p>
        </p:txBody>
      </p:sp>
      <p:sp>
        <p:nvSpPr>
          <p:cNvPr id="24" name="Google Shape;24;p4"/>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0" name="Google Shape;30;p5"/>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5" name="Google Shape;35;p6"/>
          <p:cNvSpPr txBox="1">
            <a:spLocks noGrp="1"/>
          </p:cNvSpPr>
          <p:nvPr>
            <p:ph type="body" idx="1"/>
          </p:nvPr>
        </p:nvSpPr>
        <p:spPr>
          <a:xfrm>
            <a:off x="844425" y="1534257"/>
            <a:ext cx="2804700" cy="3321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3818123" y="1534257"/>
            <a:ext cx="2804700" cy="3321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sz="2400"/>
            </a:lvl1pPr>
            <a:lvl2pPr lvl="1">
              <a:buNone/>
              <a:defRPr sz="2400"/>
            </a:lvl2pPr>
            <a:lvl3pPr lvl="2">
              <a:buNone/>
              <a:defRPr sz="2400"/>
            </a:lvl3pPr>
            <a:lvl4pPr lvl="3">
              <a:buNone/>
              <a:defRPr sz="2400"/>
            </a:lvl4pPr>
            <a:lvl5pPr lvl="4">
              <a:buNone/>
              <a:defRPr sz="2400"/>
            </a:lvl5pPr>
            <a:lvl6pPr lvl="5">
              <a:buNone/>
              <a:defRPr sz="2400"/>
            </a:lvl6pPr>
            <a:lvl7pPr lvl="6">
              <a:buNone/>
              <a:defRPr sz="2400"/>
            </a:lvl7pPr>
            <a:lvl8pPr lvl="7">
              <a:buNone/>
              <a:defRPr sz="2400"/>
            </a:lvl8pPr>
            <a:lvl9pPr lvl="8">
              <a:buNone/>
              <a:defRPr sz="2400"/>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sp>
        <p:nvSpPr>
          <p:cNvPr id="39" name="Google Shape;39;p7"/>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844425"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3" name="Google Shape;43;p7"/>
          <p:cNvSpPr txBox="1">
            <a:spLocks noGrp="1"/>
          </p:cNvSpPr>
          <p:nvPr>
            <p:ph type="body" idx="2"/>
          </p:nvPr>
        </p:nvSpPr>
        <p:spPr>
          <a:xfrm>
            <a:off x="2861613"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3"/>
          </p:nvPr>
        </p:nvSpPr>
        <p:spPr>
          <a:xfrm>
            <a:off x="4878801" y="1548525"/>
            <a:ext cx="1918800" cy="3225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8"/>
          <p:cNvSpPr/>
          <p:nvPr/>
        </p:nvSpPr>
        <p:spPr>
          <a:xfrm flipH="1">
            <a:off x="-75" y="0"/>
            <a:ext cx="669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flipH="1">
            <a:off x="-75" y="0"/>
            <a:ext cx="669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0" name="Google Shape;50;p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mage background">
  <p:cSld name="TITLE_ONLY_1">
    <p:spTree>
      <p:nvGrpSpPr>
        <p:cNvPr id="1" name="Shape 51"/>
        <p:cNvGrpSpPr/>
        <p:nvPr/>
      </p:nvGrpSpPr>
      <p:grpSpPr>
        <a:xfrm>
          <a:off x="0" y="0"/>
          <a:ext cx="0" cy="0"/>
          <a:chOff x="0" y="0"/>
          <a:chExt cx="0" cy="0"/>
        </a:xfrm>
      </p:grpSpPr>
      <p:sp>
        <p:nvSpPr>
          <p:cNvPr id="52" name="Google Shape;52;p9"/>
          <p:cNvSpPr/>
          <p:nvPr/>
        </p:nvSpPr>
        <p:spPr>
          <a:xfrm flipH="1">
            <a:off x="-75" y="0"/>
            <a:ext cx="1851600" cy="5143500"/>
          </a:xfrm>
          <a:prstGeom prst="rect">
            <a:avLst/>
          </a:prstGeom>
          <a:solidFill>
            <a:srgbClr val="0DB7C4">
              <a:alpha val="3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flipH="1">
            <a:off x="-75" y="0"/>
            <a:ext cx="1851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35225" y="1292400"/>
            <a:ext cx="1381200" cy="114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5" name="Google Shape;55;p9"/>
          <p:cNvSpPr txBox="1">
            <a:spLocks noGrp="1"/>
          </p:cNvSpPr>
          <p:nvPr>
            <p:ph type="sldNum" idx="12"/>
          </p:nvPr>
        </p:nvSpPr>
        <p:spPr>
          <a:xfrm>
            <a:off x="-75" y="0"/>
            <a:ext cx="1851600" cy="1140000"/>
          </a:xfrm>
          <a:prstGeom prst="rect">
            <a:avLst/>
          </a:prstGeom>
          <a:noFill/>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p:nvPr/>
        </p:nvSpPr>
        <p:spPr>
          <a:xfrm flipH="1">
            <a:off x="-75" y="0"/>
            <a:ext cx="185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flipH="1">
            <a:off x="-75" y="0"/>
            <a:ext cx="1851600" cy="11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75" y="0"/>
            <a:ext cx="1851600" cy="11400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60" name="Google Shape;60;p10"/>
          <p:cNvSpPr txBox="1">
            <a:spLocks noGrp="1"/>
          </p:cNvSpPr>
          <p:nvPr>
            <p:ph type="body" idx="1"/>
          </p:nvPr>
        </p:nvSpPr>
        <p:spPr>
          <a:xfrm>
            <a:off x="223150" y="1284100"/>
            <a:ext cx="1393200" cy="19329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chemeClr val="dk1"/>
              </a:buClr>
              <a:buSzPts val="1200"/>
              <a:buNone/>
              <a:defRPr sz="12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2"/>
          <p:cNvGrpSpPr/>
          <p:nvPr/>
        </p:nvGrpSpPr>
        <p:grpSpPr>
          <a:xfrm>
            <a:off x="6533474" y="417731"/>
            <a:ext cx="2120985" cy="4361089"/>
            <a:chOff x="5160100" y="1609475"/>
            <a:chExt cx="975300" cy="2005375"/>
          </a:xfrm>
        </p:grpSpPr>
        <p:sp>
          <p:nvSpPr>
            <p:cNvPr id="70" name="Google Shape;70;p12"/>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0A9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2"/>
          <p:cNvSpPr txBox="1">
            <a:spLocks noGrp="1"/>
          </p:cNvSpPr>
          <p:nvPr>
            <p:ph type="ctrTitle"/>
          </p:nvPr>
        </p:nvSpPr>
        <p:spPr>
          <a:xfrm>
            <a:off x="549925" y="570125"/>
            <a:ext cx="5309700" cy="18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DESCRIPTIVE EPIDEMIOLOGY</a:t>
            </a:r>
            <a:endParaRPr/>
          </a:p>
        </p:txBody>
      </p:sp>
      <p:grpSp>
        <p:nvGrpSpPr>
          <p:cNvPr id="73" name="Google Shape;73;p12"/>
          <p:cNvGrpSpPr/>
          <p:nvPr/>
        </p:nvGrpSpPr>
        <p:grpSpPr>
          <a:xfrm>
            <a:off x="7148298" y="1930575"/>
            <a:ext cx="915188" cy="915188"/>
            <a:chOff x="5382800" y="412975"/>
            <a:chExt cx="433800" cy="433800"/>
          </a:xfrm>
        </p:grpSpPr>
        <p:sp>
          <p:nvSpPr>
            <p:cNvPr id="74" name="Google Shape;74;p12"/>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2"/>
          <p:cNvSpPr txBox="1"/>
          <p:nvPr/>
        </p:nvSpPr>
        <p:spPr>
          <a:xfrm>
            <a:off x="603125" y="2549475"/>
            <a:ext cx="5981700" cy="8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D966"/>
                </a:solidFill>
                <a:latin typeface="Barlow"/>
                <a:ea typeface="Barlow"/>
                <a:cs typeface="Barlow"/>
                <a:sym typeface="Barlow"/>
              </a:rPr>
              <a:t>第一組</a:t>
            </a:r>
            <a:r>
              <a:rPr lang="en" sz="2000">
                <a:solidFill>
                  <a:srgbClr val="FFD966"/>
                </a:solidFill>
                <a:latin typeface="Barlow"/>
                <a:ea typeface="Barlow"/>
                <a:cs typeface="Barlow"/>
                <a:sym typeface="Barlow"/>
              </a:rPr>
              <a:t> </a:t>
            </a:r>
            <a:endParaRPr sz="2000">
              <a:solidFill>
                <a:srgbClr val="FFD966"/>
              </a:solidFill>
              <a:latin typeface="Barlow"/>
              <a:ea typeface="Barlow"/>
              <a:cs typeface="Barlow"/>
              <a:sym typeface="Barlow"/>
            </a:endParaRPr>
          </a:p>
          <a:p>
            <a:pPr marL="0" lvl="0" indent="0" algn="l" rtl="0">
              <a:spcBef>
                <a:spcPts val="0"/>
              </a:spcBef>
              <a:spcAft>
                <a:spcPts val="0"/>
              </a:spcAft>
              <a:buNone/>
            </a:pPr>
            <a:r>
              <a:rPr lang="en" sz="2000">
                <a:latin typeface="Barlow"/>
                <a:ea typeface="Barlow"/>
                <a:cs typeface="Barlow"/>
                <a:sym typeface="Barlow"/>
              </a:rPr>
              <a:t>梁嫚芳 宋侑橋 廖家緯 陳亞善 章佳佳 陳思帆</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844425" y="5598"/>
            <a:ext cx="3552600" cy="11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lnSpc>
                <a:spcPct val="115000"/>
              </a:lnSpc>
              <a:spcBef>
                <a:spcPts val="1800"/>
              </a:spcBef>
              <a:spcAft>
                <a:spcPts val="1800"/>
              </a:spcAft>
              <a:buNone/>
            </a:pPr>
            <a:r>
              <a:rPr lang="en"/>
              <a:t>結腸癌年齡標準化死亡率長期趨勢(民國60-89年)</a:t>
            </a:r>
            <a:endParaRPr/>
          </a:p>
        </p:txBody>
      </p:sp>
      <p:sp>
        <p:nvSpPr>
          <p:cNvPr id="172" name="Google Shape;172;p23"/>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14</a:t>
            </a:r>
            <a:endParaRPr/>
          </a:p>
        </p:txBody>
      </p:sp>
      <p:pic>
        <p:nvPicPr>
          <p:cNvPr id="173" name="Google Shape;173;p23"/>
          <p:cNvPicPr preferRelativeResize="0"/>
          <p:nvPr/>
        </p:nvPicPr>
        <p:blipFill>
          <a:blip r:embed="rId3">
            <a:alphaModFix/>
          </a:blip>
          <a:stretch>
            <a:fillRect/>
          </a:stretch>
        </p:blipFill>
        <p:spPr>
          <a:xfrm>
            <a:off x="4710397" y="1028110"/>
            <a:ext cx="4226774" cy="3087298"/>
          </a:xfrm>
          <a:prstGeom prst="rect">
            <a:avLst/>
          </a:prstGeom>
          <a:noFill/>
          <a:ln>
            <a:noFill/>
          </a:ln>
        </p:spPr>
      </p:pic>
      <p:sp>
        <p:nvSpPr>
          <p:cNvPr id="174" name="Google Shape;174;p23"/>
          <p:cNvSpPr txBox="1"/>
          <p:nvPr/>
        </p:nvSpPr>
        <p:spPr>
          <a:xfrm>
            <a:off x="930650" y="12787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03846"/>
              </a:lnSpc>
              <a:spcBef>
                <a:spcPts val="0"/>
              </a:spcBef>
              <a:spcAft>
                <a:spcPts val="0"/>
              </a:spcAft>
              <a:buNone/>
            </a:pPr>
            <a:r>
              <a:rPr lang="en" sz="1150"/>
              <a:t>不論男/女性或不分性別之趨勢皆於民國60年至70年有一波上升，民國80年後又第二波大幅上升，且男性於民國70年後皆高於女性。​</a:t>
            </a:r>
            <a:endParaRPr sz="1150"/>
          </a:p>
          <a:p>
            <a:pPr marL="0" lvl="0" indent="0" algn="l" rtl="0">
              <a:lnSpc>
                <a:spcPct val="103846"/>
              </a:lnSpc>
              <a:spcBef>
                <a:spcPts val="0"/>
              </a:spcBef>
              <a:spcAft>
                <a:spcPts val="0"/>
              </a:spcAft>
              <a:buNone/>
            </a:pPr>
            <a:r>
              <a:rPr lang="en" sz="1150"/>
              <a:t>​</a:t>
            </a:r>
            <a:endParaRPr sz="1150"/>
          </a:p>
          <a:p>
            <a:pPr marL="0" lvl="0" indent="0" algn="l" rtl="0">
              <a:lnSpc>
                <a:spcPct val="103846"/>
              </a:lnSpc>
              <a:spcBef>
                <a:spcPts val="0"/>
              </a:spcBef>
              <a:spcAft>
                <a:spcPts val="0"/>
              </a:spcAft>
              <a:buNone/>
            </a:pPr>
            <a:r>
              <a:rPr lang="en" sz="1150"/>
              <a:t>死亡率上升的長期趨勢推測為台灣暴露在有害健康之危險性增加，而導致發生率增加，例如飲食習慣的西化與環境的變遷，造成多外食、攝取過多高脂肪/膽固醇/肉類/煙燻/醃漬/辛辣物/加工食品等、缺乏纖維素，且現代人缺乏身體活動、BMI逐年升高等，皆為結腸癌主要風險因子。​</a:t>
            </a:r>
            <a:endParaRPr sz="1150"/>
          </a:p>
          <a:p>
            <a:pPr marL="0" lvl="0" indent="0" algn="l" rtl="0">
              <a:lnSpc>
                <a:spcPct val="103846"/>
              </a:lnSpc>
              <a:spcBef>
                <a:spcPts val="0"/>
              </a:spcBef>
              <a:spcAft>
                <a:spcPts val="0"/>
              </a:spcAft>
              <a:buNone/>
            </a:pPr>
            <a:r>
              <a:rPr lang="en" sz="1150"/>
              <a:t>​</a:t>
            </a:r>
            <a:endParaRPr sz="1150"/>
          </a:p>
          <a:p>
            <a:pPr marL="0" lvl="0" indent="0" algn="l" rtl="0">
              <a:spcBef>
                <a:spcPts val="0"/>
              </a:spcBef>
              <a:spcAft>
                <a:spcPts val="0"/>
              </a:spcAft>
              <a:buNone/>
            </a:pPr>
            <a:r>
              <a:rPr lang="en" sz="1150"/>
              <a:t>性別差異推測為男性的高飲酒、高吸菸等不良生活習慣高於女性，以及過重率與肥胖率皆逐年愈加高於女性，以上皆為結腸癌之風險因子。​</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844425" y="5600"/>
            <a:ext cx="46170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結腸癌年齡標準化死亡率性比例長期趨勢(民國60-89年)</a:t>
            </a:r>
            <a:endParaRPr/>
          </a:p>
        </p:txBody>
      </p:sp>
      <p:sp>
        <p:nvSpPr>
          <p:cNvPr id="180" name="Google Shape;180;p24"/>
          <p:cNvSpPr txBox="1">
            <a:spLocks noGrp="1"/>
          </p:cNvSpPr>
          <p:nvPr>
            <p:ph type="body" idx="1"/>
          </p:nvPr>
        </p:nvSpPr>
        <p:spPr>
          <a:xfrm>
            <a:off x="908425" y="1643700"/>
            <a:ext cx="3768000" cy="3236400"/>
          </a:xfrm>
          <a:prstGeom prst="rect">
            <a:avLst/>
          </a:prstGeom>
        </p:spPr>
        <p:txBody>
          <a:bodyPr spcFirstLastPara="1" wrap="square" lIns="91425" tIns="91425" rIns="91425" bIns="91425" anchor="t" anchorCtr="0">
            <a:noAutofit/>
          </a:bodyPr>
          <a:lstStyle/>
          <a:p>
            <a:pPr marL="0" lvl="0" indent="0" algn="l" rtl="0">
              <a:lnSpc>
                <a:spcPct val="106250"/>
              </a:lnSpc>
              <a:spcBef>
                <a:spcPts val="1200"/>
              </a:spcBef>
              <a:spcAft>
                <a:spcPts val="0"/>
              </a:spcAft>
              <a:buNone/>
            </a:pPr>
            <a:r>
              <a:rPr lang="en" sz="1800">
                <a:solidFill>
                  <a:srgbClr val="000000"/>
                </a:solidFill>
                <a:latin typeface="Arial"/>
                <a:ea typeface="Arial"/>
                <a:cs typeface="Arial"/>
                <a:sym typeface="Arial"/>
              </a:rPr>
              <a:t>性比例逐年上升，大部分在1以上，且近年來趨於穩定(震幅減少)，代表男性年齡標準化死亡率愈加高於女性，推測為男性之不良生活習慣造成，如高飲酒、高吸菸，以及體重控制不良等。</a:t>
            </a:r>
            <a:endParaRPr sz="1800">
              <a:solidFill>
                <a:srgbClr val="000000"/>
              </a:solidFill>
              <a:latin typeface="Arial"/>
              <a:ea typeface="Arial"/>
              <a:cs typeface="Arial"/>
              <a:sym typeface="Arial"/>
            </a:endParaRPr>
          </a:p>
          <a:p>
            <a:pPr marL="0" lvl="0" indent="0" algn="l" rtl="0">
              <a:spcBef>
                <a:spcPts val="1200"/>
              </a:spcBef>
              <a:spcAft>
                <a:spcPts val="0"/>
              </a:spcAft>
              <a:buNone/>
            </a:pPr>
            <a:endParaRPr>
              <a:solidFill>
                <a:srgbClr val="000000"/>
              </a:solidFill>
            </a:endParaRPr>
          </a:p>
        </p:txBody>
      </p:sp>
      <p:sp>
        <p:nvSpPr>
          <p:cNvPr id="181" name="Google Shape;181;p24"/>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82" name="Google Shape;182;p24"/>
          <p:cNvPicPr preferRelativeResize="0"/>
          <p:nvPr/>
        </p:nvPicPr>
        <p:blipFill>
          <a:blip r:embed="rId3">
            <a:alphaModFix/>
          </a:blip>
          <a:stretch>
            <a:fillRect/>
          </a:stretch>
        </p:blipFill>
        <p:spPr>
          <a:xfrm>
            <a:off x="4794513" y="1145600"/>
            <a:ext cx="4226774" cy="30872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88" name="Google Shape;188;p25"/>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12</a:t>
            </a:fld>
            <a:endParaRPr/>
          </a:p>
        </p:txBody>
      </p:sp>
      <p:pic>
        <p:nvPicPr>
          <p:cNvPr id="189" name="Google Shape;189;p25"/>
          <p:cNvPicPr preferRelativeResize="0"/>
          <p:nvPr/>
        </p:nvPicPr>
        <p:blipFill>
          <a:blip r:embed="rId3">
            <a:alphaModFix/>
          </a:blip>
          <a:stretch>
            <a:fillRect/>
          </a:stretch>
        </p:blipFill>
        <p:spPr>
          <a:xfrm>
            <a:off x="844426" y="1425875"/>
            <a:ext cx="8087026" cy="3354975"/>
          </a:xfrm>
          <a:prstGeom prst="rect">
            <a:avLst/>
          </a:prstGeom>
          <a:noFill/>
          <a:ln>
            <a:noFill/>
          </a:ln>
        </p:spPr>
      </p:pic>
      <p:sp>
        <p:nvSpPr>
          <p:cNvPr id="190" name="Google Shape;190;p25"/>
          <p:cNvSpPr txBox="1">
            <a:spLocks noGrp="1"/>
          </p:cNvSpPr>
          <p:nvPr>
            <p:ph type="title"/>
          </p:nvPr>
        </p:nvSpPr>
        <p:spPr>
          <a:xfrm>
            <a:off x="833175" y="77425"/>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2400"/>
              </a:spcAft>
              <a:buNone/>
            </a:pPr>
            <a:r>
              <a:rPr lang="en"/>
              <a:t>結腸癌年齡標準化死亡在 23 縣市的地理分佈 (3個時期)</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833175" y="77425"/>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2400"/>
              </a:spcAft>
              <a:buNone/>
            </a:pPr>
            <a:r>
              <a:rPr lang="en"/>
              <a:t>結腸癌年齡標準化死亡發生率在 23 縣市的地理分佈 (全部)</a:t>
            </a:r>
            <a:endParaRPr/>
          </a:p>
        </p:txBody>
      </p:sp>
      <p:sp>
        <p:nvSpPr>
          <p:cNvPr id="196" name="Google Shape;196;p26"/>
          <p:cNvSpPr txBox="1">
            <a:spLocks noGrp="1"/>
          </p:cNvSpPr>
          <p:nvPr>
            <p:ph type="body" idx="1"/>
          </p:nvPr>
        </p:nvSpPr>
        <p:spPr>
          <a:xfrm>
            <a:off x="844425" y="1689425"/>
            <a:ext cx="3768000" cy="323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450">
                <a:solidFill>
                  <a:srgbClr val="000000"/>
                </a:solidFill>
                <a:latin typeface="Arial"/>
                <a:ea typeface="Arial"/>
                <a:cs typeface="Arial"/>
                <a:sym typeface="Arial"/>
              </a:rPr>
              <a:t>再上頁圖三個時期的比較及左圖顏色越來越深可看出主要趨勢為各地區逐年升高，最後85-89年除了</a:t>
            </a:r>
            <a:r>
              <a:rPr lang="en" sz="1450" b="1">
                <a:solidFill>
                  <a:srgbClr val="000000"/>
                </a:solidFill>
                <a:latin typeface="Arial"/>
                <a:ea typeface="Arial"/>
                <a:cs typeface="Arial"/>
                <a:sym typeface="Arial"/>
              </a:rPr>
              <a:t>花蓮</a:t>
            </a:r>
            <a:r>
              <a:rPr lang="en" sz="1450">
                <a:solidFill>
                  <a:srgbClr val="000000"/>
                </a:solidFill>
                <a:latin typeface="Arial"/>
                <a:ea typeface="Arial"/>
                <a:cs typeface="Arial"/>
                <a:sym typeface="Arial"/>
              </a:rPr>
              <a:t>與苗栗之外，全台死亡率皆非常高，推測為已開發、工業化之地區，其大量食用肉類、動物性脂肪、蛋白質，精碾的穀類，及較少食用纖維素之族群、地區、罹患結腸癌風險較高，因此死亡率也較高；而較無工業化之地區如台東則除了飲食習慣之外推測也有可能為醫療資源不足</a:t>
            </a:r>
            <a:endParaRPr sz="1450">
              <a:solidFill>
                <a:srgbClr val="000000"/>
              </a:solidFill>
              <a:latin typeface="Arial"/>
              <a:ea typeface="Arial"/>
              <a:cs typeface="Arial"/>
              <a:sym typeface="Arial"/>
            </a:endParaRPr>
          </a:p>
          <a:p>
            <a:pPr marL="0" lvl="0" indent="0" algn="l" rtl="0">
              <a:spcBef>
                <a:spcPts val="1200"/>
              </a:spcBef>
              <a:spcAft>
                <a:spcPts val="0"/>
              </a:spcAft>
              <a:buNone/>
            </a:pPr>
            <a:endParaRPr/>
          </a:p>
        </p:txBody>
      </p:sp>
      <p:sp>
        <p:nvSpPr>
          <p:cNvPr id="197" name="Google Shape;197;p2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98" name="Google Shape;198;p26"/>
          <p:cNvPicPr preferRelativeResize="0"/>
          <p:nvPr/>
        </p:nvPicPr>
        <p:blipFill>
          <a:blip r:embed="rId3">
            <a:alphaModFix/>
          </a:blip>
          <a:stretch>
            <a:fillRect/>
          </a:stretch>
        </p:blipFill>
        <p:spPr>
          <a:xfrm>
            <a:off x="4977825" y="152400"/>
            <a:ext cx="1353044" cy="4838700"/>
          </a:xfrm>
          <a:prstGeom prst="rect">
            <a:avLst/>
          </a:prstGeom>
          <a:noFill/>
          <a:ln>
            <a:noFill/>
          </a:ln>
        </p:spPr>
      </p:pic>
      <p:pic>
        <p:nvPicPr>
          <p:cNvPr id="199" name="Google Shape;199;p26"/>
          <p:cNvPicPr preferRelativeResize="0"/>
          <p:nvPr/>
        </p:nvPicPr>
        <p:blipFill>
          <a:blip r:embed="rId4">
            <a:alphaModFix/>
          </a:blip>
          <a:stretch>
            <a:fillRect/>
          </a:stretch>
        </p:blipFill>
        <p:spPr>
          <a:xfrm>
            <a:off x="6483269" y="152400"/>
            <a:ext cx="2374547"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5" name="Google Shape;205;p27"/>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06" name="Google Shape;206;p2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07" name="Google Shape;207;p27"/>
          <p:cNvPicPr preferRelativeResize="0"/>
          <p:nvPr/>
        </p:nvPicPr>
        <p:blipFill>
          <a:blip r:embed="rId3">
            <a:alphaModFix/>
          </a:blip>
          <a:stretch>
            <a:fillRect/>
          </a:stretch>
        </p:blipFill>
        <p:spPr>
          <a:xfrm>
            <a:off x="844425" y="1404509"/>
            <a:ext cx="8299574" cy="34431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body" idx="1"/>
          </p:nvPr>
        </p:nvSpPr>
        <p:spPr>
          <a:xfrm>
            <a:off x="844425" y="1351100"/>
            <a:ext cx="3768000" cy="323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700"/>
              <a:t>此處的顏色也隨著時間的推演越來越深，顯示各地男性之死亡率為逐年增加</a:t>
            </a:r>
            <a:endParaRPr sz="1700"/>
          </a:p>
          <a:p>
            <a:pPr marL="0" lvl="0" indent="0" algn="l" rtl="0">
              <a:spcBef>
                <a:spcPts val="600"/>
              </a:spcBef>
              <a:spcAft>
                <a:spcPts val="0"/>
              </a:spcAft>
              <a:buNone/>
            </a:pPr>
            <a:r>
              <a:rPr lang="en" sz="1700"/>
              <a:t>每五年趨勢與當時高死亡率地區</a:t>
            </a:r>
            <a:endParaRPr sz="1700"/>
          </a:p>
          <a:p>
            <a:pPr marL="0" lvl="0" indent="0" algn="l" rtl="0">
              <a:spcBef>
                <a:spcPts val="600"/>
              </a:spcBef>
              <a:spcAft>
                <a:spcPts val="0"/>
              </a:spcAft>
              <a:buNone/>
            </a:pPr>
            <a:r>
              <a:rPr lang="en" sz="1700"/>
              <a:t>​60-64 桃園/苗栗/宜蘭​</a:t>
            </a:r>
            <a:endParaRPr sz="1700"/>
          </a:p>
          <a:p>
            <a:pPr marL="0" lvl="0" indent="0" algn="l" rtl="0">
              <a:spcBef>
                <a:spcPts val="600"/>
              </a:spcBef>
              <a:spcAft>
                <a:spcPts val="0"/>
              </a:spcAft>
              <a:buNone/>
            </a:pPr>
            <a:r>
              <a:rPr lang="en" sz="1700"/>
              <a:t>65-69 桃園/宜蘭​</a:t>
            </a:r>
            <a:endParaRPr sz="1700"/>
          </a:p>
          <a:p>
            <a:pPr marL="0" lvl="0" indent="0" algn="l" rtl="0">
              <a:spcBef>
                <a:spcPts val="600"/>
              </a:spcBef>
              <a:spcAft>
                <a:spcPts val="0"/>
              </a:spcAft>
              <a:buNone/>
            </a:pPr>
            <a:r>
              <a:rPr lang="en" sz="1700"/>
              <a:t>70-74 宜蘭​</a:t>
            </a:r>
            <a:endParaRPr sz="1700"/>
          </a:p>
          <a:p>
            <a:pPr marL="0" lvl="0" indent="0" algn="l" rtl="0">
              <a:spcBef>
                <a:spcPts val="600"/>
              </a:spcBef>
              <a:spcAft>
                <a:spcPts val="0"/>
              </a:spcAft>
              <a:buNone/>
            </a:pPr>
            <a:r>
              <a:rPr lang="en" sz="1700"/>
              <a:t>75-79 宜蘭</a:t>
            </a:r>
            <a:endParaRPr sz="1700"/>
          </a:p>
          <a:p>
            <a:pPr marL="0" lvl="0" indent="0" algn="l" rtl="0">
              <a:spcBef>
                <a:spcPts val="600"/>
              </a:spcBef>
              <a:spcAft>
                <a:spcPts val="0"/>
              </a:spcAft>
              <a:buNone/>
            </a:pPr>
            <a:r>
              <a:rPr lang="en" sz="1700"/>
              <a:t>80-84 苗栗/宜蘭/台南​</a:t>
            </a:r>
            <a:endParaRPr sz="1700"/>
          </a:p>
          <a:p>
            <a:pPr marL="0" lvl="0" indent="0" algn="l" rtl="0">
              <a:spcBef>
                <a:spcPts val="600"/>
              </a:spcBef>
              <a:spcAft>
                <a:spcPts val="0"/>
              </a:spcAft>
              <a:buNone/>
            </a:pPr>
            <a:r>
              <a:rPr lang="en" sz="1700"/>
              <a:t>85-89 除了花蓮以外之全台</a:t>
            </a:r>
            <a:endParaRPr sz="1700"/>
          </a:p>
          <a:p>
            <a:pPr marL="0" lvl="0" indent="0" algn="l" rtl="0">
              <a:spcBef>
                <a:spcPts val="600"/>
              </a:spcBef>
              <a:spcAft>
                <a:spcPts val="0"/>
              </a:spcAft>
              <a:buNone/>
            </a:pPr>
            <a:endParaRPr sz="1700">
              <a:solidFill>
                <a:srgbClr val="000000"/>
              </a:solidFill>
            </a:endParaRPr>
          </a:p>
        </p:txBody>
      </p:sp>
      <p:sp>
        <p:nvSpPr>
          <p:cNvPr id="213" name="Google Shape;213;p2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15</a:t>
            </a:fld>
            <a:endParaRPr/>
          </a:p>
        </p:txBody>
      </p:sp>
      <p:sp>
        <p:nvSpPr>
          <p:cNvPr id="214" name="Google Shape;214;p28"/>
          <p:cNvSpPr txBox="1">
            <a:spLocks noGrp="1"/>
          </p:cNvSpPr>
          <p:nvPr>
            <p:ph type="title"/>
          </p:nvPr>
        </p:nvSpPr>
        <p:spPr>
          <a:xfrm>
            <a:off x="844425" y="91800"/>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2400"/>
              </a:spcAft>
              <a:buNone/>
            </a:pPr>
            <a:r>
              <a:rPr lang="en"/>
              <a:t>結腸癌年齡標準化死亡發生率在 23 縣市的地理分佈 (男性)</a:t>
            </a:r>
            <a:endParaRPr/>
          </a:p>
        </p:txBody>
      </p:sp>
      <p:pic>
        <p:nvPicPr>
          <p:cNvPr id="215" name="Google Shape;215;p28"/>
          <p:cNvPicPr preferRelativeResize="0"/>
          <p:nvPr/>
        </p:nvPicPr>
        <p:blipFill>
          <a:blip r:embed="rId3">
            <a:alphaModFix/>
          </a:blip>
          <a:stretch>
            <a:fillRect/>
          </a:stretch>
        </p:blipFill>
        <p:spPr>
          <a:xfrm>
            <a:off x="4977825" y="152400"/>
            <a:ext cx="1290320" cy="4838700"/>
          </a:xfrm>
          <a:prstGeom prst="rect">
            <a:avLst/>
          </a:prstGeom>
          <a:noFill/>
          <a:ln>
            <a:noFill/>
          </a:ln>
        </p:spPr>
      </p:pic>
      <p:pic>
        <p:nvPicPr>
          <p:cNvPr id="216" name="Google Shape;216;p28"/>
          <p:cNvPicPr preferRelativeResize="0"/>
          <p:nvPr/>
        </p:nvPicPr>
        <p:blipFill>
          <a:blip r:embed="rId4">
            <a:alphaModFix/>
          </a:blip>
          <a:stretch>
            <a:fillRect/>
          </a:stretch>
        </p:blipFill>
        <p:spPr>
          <a:xfrm>
            <a:off x="6420545" y="152400"/>
            <a:ext cx="2455192"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22" name="Google Shape;222;p29"/>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23" name="Google Shape;223;p29"/>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16</a:t>
            </a:fld>
            <a:endParaRPr/>
          </a:p>
        </p:txBody>
      </p:sp>
      <p:pic>
        <p:nvPicPr>
          <p:cNvPr id="224" name="Google Shape;224;p29"/>
          <p:cNvPicPr preferRelativeResize="0"/>
          <p:nvPr/>
        </p:nvPicPr>
        <p:blipFill>
          <a:blip r:embed="rId3">
            <a:alphaModFix/>
          </a:blip>
          <a:stretch>
            <a:fillRect/>
          </a:stretch>
        </p:blipFill>
        <p:spPr>
          <a:xfrm>
            <a:off x="844425" y="1510452"/>
            <a:ext cx="8299574" cy="34431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body" idx="1"/>
          </p:nvPr>
        </p:nvSpPr>
        <p:spPr>
          <a:xfrm>
            <a:off x="844425" y="1387675"/>
            <a:ext cx="3768000" cy="323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700"/>
              <a:t>此處的顏色也隨著時間的推演越來越深，顯示各地女性之死亡率為逐年增加，但相較於男性顏色變化卻沒那麼明顯</a:t>
            </a:r>
            <a:endParaRPr sz="1700"/>
          </a:p>
          <a:p>
            <a:pPr marL="0" lvl="0" indent="0" algn="l" rtl="0">
              <a:spcBef>
                <a:spcPts val="600"/>
              </a:spcBef>
              <a:spcAft>
                <a:spcPts val="0"/>
              </a:spcAft>
              <a:buNone/>
            </a:pPr>
            <a:r>
              <a:rPr lang="en" sz="1700"/>
              <a:t>每五年趨勢與當時高死亡率地區​</a:t>
            </a:r>
            <a:endParaRPr sz="1700"/>
          </a:p>
          <a:p>
            <a:pPr marL="0" lvl="0" indent="0" algn="l" rtl="0">
              <a:spcBef>
                <a:spcPts val="600"/>
              </a:spcBef>
              <a:spcAft>
                <a:spcPts val="0"/>
              </a:spcAft>
              <a:buNone/>
            </a:pPr>
            <a:r>
              <a:rPr lang="en" sz="1700"/>
              <a:t>60-64 桃園/新竹/苗栗/南投/台東​</a:t>
            </a:r>
            <a:endParaRPr sz="1700"/>
          </a:p>
          <a:p>
            <a:pPr marL="0" lvl="0" indent="0" algn="l" rtl="0">
              <a:spcBef>
                <a:spcPts val="600"/>
              </a:spcBef>
              <a:spcAft>
                <a:spcPts val="0"/>
              </a:spcAft>
              <a:buNone/>
            </a:pPr>
            <a:r>
              <a:rPr lang="en" sz="1700"/>
              <a:t>65-69 桃園/新竹/南投/台東​</a:t>
            </a:r>
            <a:endParaRPr sz="1700"/>
          </a:p>
          <a:p>
            <a:pPr marL="0" lvl="0" indent="0" algn="l" rtl="0">
              <a:spcBef>
                <a:spcPts val="600"/>
              </a:spcBef>
              <a:spcAft>
                <a:spcPts val="0"/>
              </a:spcAft>
              <a:buNone/>
            </a:pPr>
            <a:r>
              <a:rPr lang="en" sz="1700"/>
              <a:t>70-74 桃園​</a:t>
            </a:r>
            <a:endParaRPr sz="1700"/>
          </a:p>
          <a:p>
            <a:pPr marL="0" lvl="0" indent="0" algn="l" rtl="0">
              <a:spcBef>
                <a:spcPts val="600"/>
              </a:spcBef>
              <a:spcAft>
                <a:spcPts val="0"/>
              </a:spcAft>
              <a:buNone/>
            </a:pPr>
            <a:r>
              <a:rPr lang="en" sz="1700"/>
              <a:t>75-79 宜蘭/花蓮​</a:t>
            </a:r>
            <a:endParaRPr sz="1700"/>
          </a:p>
          <a:p>
            <a:pPr marL="0" lvl="0" indent="0" algn="l" rtl="0">
              <a:spcBef>
                <a:spcPts val="600"/>
              </a:spcBef>
              <a:spcAft>
                <a:spcPts val="0"/>
              </a:spcAft>
              <a:buNone/>
            </a:pPr>
            <a:r>
              <a:rPr lang="en" sz="1700"/>
              <a:t>80-84 桃園/苗栗/宜蘭/南投​</a:t>
            </a:r>
            <a:endParaRPr sz="1700"/>
          </a:p>
          <a:p>
            <a:pPr marL="0" lvl="0" indent="0" algn="l" rtl="0">
              <a:spcBef>
                <a:spcPts val="600"/>
              </a:spcBef>
              <a:spcAft>
                <a:spcPts val="0"/>
              </a:spcAft>
              <a:buNone/>
            </a:pPr>
            <a:r>
              <a:rPr lang="en" sz="1700"/>
              <a:t>85-89 北部(桃園)/中部(台南)</a:t>
            </a:r>
            <a:endParaRPr sz="1700"/>
          </a:p>
          <a:p>
            <a:pPr marL="0" lvl="0" indent="0" algn="l" rtl="0">
              <a:spcBef>
                <a:spcPts val="600"/>
              </a:spcBef>
              <a:spcAft>
                <a:spcPts val="0"/>
              </a:spcAft>
              <a:buNone/>
            </a:pPr>
            <a:endParaRPr sz="1700">
              <a:solidFill>
                <a:srgbClr val="000000"/>
              </a:solidFill>
            </a:endParaRPr>
          </a:p>
        </p:txBody>
      </p:sp>
      <p:sp>
        <p:nvSpPr>
          <p:cNvPr id="230" name="Google Shape;230;p30"/>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17</a:t>
            </a:fld>
            <a:endParaRPr/>
          </a:p>
        </p:txBody>
      </p:sp>
      <p:sp>
        <p:nvSpPr>
          <p:cNvPr id="231" name="Google Shape;231;p30"/>
          <p:cNvSpPr txBox="1">
            <a:spLocks noGrp="1"/>
          </p:cNvSpPr>
          <p:nvPr>
            <p:ph type="title"/>
          </p:nvPr>
        </p:nvSpPr>
        <p:spPr>
          <a:xfrm>
            <a:off x="844425" y="-152450"/>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endParaRPr/>
          </a:p>
          <a:p>
            <a:pPr marL="0" lvl="0" indent="0" algn="l" rtl="0">
              <a:lnSpc>
                <a:spcPct val="115000"/>
              </a:lnSpc>
              <a:spcBef>
                <a:spcPts val="2400"/>
              </a:spcBef>
              <a:spcAft>
                <a:spcPts val="2400"/>
              </a:spcAft>
              <a:buNone/>
            </a:pPr>
            <a:r>
              <a:rPr lang="en"/>
              <a:t>結腸癌年齡標準化死亡發生率在 23 縣市的地理分佈 (女性)</a:t>
            </a:r>
            <a:endParaRPr/>
          </a:p>
        </p:txBody>
      </p:sp>
      <p:pic>
        <p:nvPicPr>
          <p:cNvPr id="232" name="Google Shape;232;p30"/>
          <p:cNvPicPr preferRelativeResize="0"/>
          <p:nvPr/>
        </p:nvPicPr>
        <p:blipFill>
          <a:blip r:embed="rId3">
            <a:alphaModFix/>
          </a:blip>
          <a:stretch>
            <a:fillRect/>
          </a:stretch>
        </p:blipFill>
        <p:spPr>
          <a:xfrm>
            <a:off x="4977825" y="152400"/>
            <a:ext cx="1254478" cy="4838700"/>
          </a:xfrm>
          <a:prstGeom prst="rect">
            <a:avLst/>
          </a:prstGeom>
          <a:noFill/>
          <a:ln>
            <a:noFill/>
          </a:ln>
        </p:spPr>
      </p:pic>
      <p:pic>
        <p:nvPicPr>
          <p:cNvPr id="233" name="Google Shape;233;p30"/>
          <p:cNvPicPr preferRelativeResize="0"/>
          <p:nvPr/>
        </p:nvPicPr>
        <p:blipFill>
          <a:blip r:embed="rId4">
            <a:alphaModFix/>
          </a:blip>
          <a:stretch>
            <a:fillRect/>
          </a:stretch>
        </p:blipFill>
        <p:spPr>
          <a:xfrm>
            <a:off x="6384703" y="152400"/>
            <a:ext cx="246415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title"/>
          </p:nvPr>
        </p:nvSpPr>
        <p:spPr>
          <a:xfrm>
            <a:off x="844425" y="5598"/>
            <a:ext cx="3552600" cy="11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各地和全台灣地區的 SMR</a:t>
            </a:r>
            <a:endParaRPr/>
          </a:p>
        </p:txBody>
      </p:sp>
      <p:sp>
        <p:nvSpPr>
          <p:cNvPr id="239" name="Google Shape;239;p31"/>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40" name="Google Shape;240;p31"/>
          <p:cNvPicPr preferRelativeResize="0"/>
          <p:nvPr/>
        </p:nvPicPr>
        <p:blipFill>
          <a:blip r:embed="rId3">
            <a:alphaModFix/>
          </a:blip>
          <a:stretch>
            <a:fillRect/>
          </a:stretch>
        </p:blipFill>
        <p:spPr>
          <a:xfrm>
            <a:off x="5037800" y="544074"/>
            <a:ext cx="3552600" cy="4298474"/>
          </a:xfrm>
          <a:prstGeom prst="rect">
            <a:avLst/>
          </a:prstGeom>
          <a:noFill/>
          <a:ln>
            <a:noFill/>
          </a:ln>
        </p:spPr>
      </p:pic>
      <p:sp>
        <p:nvSpPr>
          <p:cNvPr id="241" name="Google Shape;241;p31"/>
          <p:cNvSpPr txBox="1"/>
          <p:nvPr/>
        </p:nvSpPr>
        <p:spPr>
          <a:xfrm>
            <a:off x="1191775" y="1324575"/>
            <a:ext cx="3002400" cy="3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綜觀民國60年～民國89年的SMR，其中宜蘭縣、基隆市、苗栗市、桃園市、台北市偏高，而台東縣、屏東縣、雲林縣、嘉義縣、高雄市、澎湖縣則偏低；而由於SMR的計算方式為全年齡一起算，而大腸癌死亡率又隨年齡升高，所以推測部分地區低的原因可能為人口結構老化較高，而導致預期死亡數偏高</a:t>
            </a:r>
            <a:endParaRPr sz="17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844425" y="5598"/>
            <a:ext cx="3552600" cy="11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各地和全台灣地區的 SMR</a:t>
            </a:r>
            <a:endParaRPr/>
          </a:p>
        </p:txBody>
      </p:sp>
      <p:sp>
        <p:nvSpPr>
          <p:cNvPr id="247" name="Google Shape;247;p32"/>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19</a:t>
            </a:fld>
            <a:endParaRPr/>
          </a:p>
        </p:txBody>
      </p:sp>
      <p:pic>
        <p:nvPicPr>
          <p:cNvPr id="248" name="Google Shape;248;p32"/>
          <p:cNvPicPr preferRelativeResize="0"/>
          <p:nvPr/>
        </p:nvPicPr>
        <p:blipFill>
          <a:blip r:embed="rId3">
            <a:alphaModFix/>
          </a:blip>
          <a:stretch>
            <a:fillRect/>
          </a:stretch>
        </p:blipFill>
        <p:spPr>
          <a:xfrm>
            <a:off x="669525" y="1240523"/>
            <a:ext cx="8241669" cy="36931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85800" y="1296259"/>
            <a:ext cx="5008200" cy="1045200"/>
          </a:xfrm>
          <a:prstGeom prst="rect">
            <a:avLst/>
          </a:prstGeom>
        </p:spPr>
        <p:txBody>
          <a:bodyPr spcFirstLastPara="1" wrap="square" lIns="91425" tIns="91425" rIns="91425" bIns="91425" anchor="b" anchorCtr="0">
            <a:noAutofit/>
          </a:bodyPr>
          <a:lstStyle/>
          <a:p>
            <a:pPr marL="457200" lvl="0" indent="-533400" algn="l" rtl="0">
              <a:spcBef>
                <a:spcPts val="0"/>
              </a:spcBef>
              <a:spcAft>
                <a:spcPts val="0"/>
              </a:spcAft>
              <a:buSzPts val="4800"/>
              <a:buAutoNum type="arabicPeriod"/>
            </a:pPr>
            <a:r>
              <a:rPr lang="en"/>
              <a:t>結腸癌概況</a:t>
            </a:r>
            <a:endParaRPr/>
          </a:p>
        </p:txBody>
      </p:sp>
      <p:sp>
        <p:nvSpPr>
          <p:cNvPr id="99" name="Google Shape;99;p15"/>
          <p:cNvSpPr txBox="1">
            <a:spLocks noGrp="1"/>
          </p:cNvSpPr>
          <p:nvPr>
            <p:ph type="subTitle" idx="1"/>
          </p:nvPr>
        </p:nvSpPr>
        <p:spPr>
          <a:xfrm>
            <a:off x="1073975" y="3415625"/>
            <a:ext cx="5008200" cy="104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世界流行病學概況</a:t>
            </a:r>
            <a:endParaRPr/>
          </a:p>
          <a:p>
            <a:pPr marL="0" lvl="0" indent="0" algn="l" rtl="0">
              <a:spcBef>
                <a:spcPts val="0"/>
              </a:spcBef>
              <a:spcAft>
                <a:spcPts val="0"/>
              </a:spcAft>
              <a:buNone/>
            </a:pPr>
            <a:r>
              <a:rPr lang="en"/>
              <a:t>台灣流行病學概況（死亡率 發生率）</a:t>
            </a:r>
            <a:endParaRPr/>
          </a:p>
          <a:p>
            <a:pPr marL="0" lvl="0" indent="0" algn="l" rtl="0">
              <a:spcBef>
                <a:spcPts val="0"/>
              </a:spcBef>
              <a:spcAft>
                <a:spcPts val="0"/>
              </a:spcAft>
              <a:buNone/>
            </a:pPr>
            <a:r>
              <a:rPr lang="en"/>
              <a:t>結腸癌成因、危險因子</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844425" y="5598"/>
            <a:ext cx="3552600" cy="11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各地和全台灣地區的 SMR</a:t>
            </a:r>
            <a:endParaRPr/>
          </a:p>
        </p:txBody>
      </p:sp>
      <p:sp>
        <p:nvSpPr>
          <p:cNvPr id="254" name="Google Shape;254;p33"/>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20</a:t>
            </a:fld>
            <a:endParaRPr/>
          </a:p>
        </p:txBody>
      </p:sp>
      <p:sp>
        <p:nvSpPr>
          <p:cNvPr id="255" name="Google Shape;255;p33"/>
          <p:cNvSpPr txBox="1"/>
          <p:nvPr/>
        </p:nvSpPr>
        <p:spPr>
          <a:xfrm>
            <a:off x="1119525" y="1187425"/>
            <a:ext cx="3002400" cy="309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以北部及西南部分地區等老化程度較低之地區較高，東南部較低，推測主因為人口老化程度 </a:t>
            </a:r>
            <a:endParaRPr sz="1800"/>
          </a:p>
        </p:txBody>
      </p:sp>
      <p:pic>
        <p:nvPicPr>
          <p:cNvPr id="256" name="Google Shape;256;p33"/>
          <p:cNvPicPr preferRelativeResize="0"/>
          <p:nvPr/>
        </p:nvPicPr>
        <p:blipFill>
          <a:blip r:embed="rId3">
            <a:alphaModFix/>
          </a:blip>
          <a:stretch>
            <a:fillRect/>
          </a:stretch>
        </p:blipFill>
        <p:spPr>
          <a:xfrm>
            <a:off x="4549425" y="152400"/>
            <a:ext cx="1648742" cy="4838700"/>
          </a:xfrm>
          <a:prstGeom prst="rect">
            <a:avLst/>
          </a:prstGeom>
          <a:noFill/>
          <a:ln>
            <a:noFill/>
          </a:ln>
        </p:spPr>
      </p:pic>
      <p:pic>
        <p:nvPicPr>
          <p:cNvPr id="257" name="Google Shape;257;p33"/>
          <p:cNvPicPr preferRelativeResize="0"/>
          <p:nvPr/>
        </p:nvPicPr>
        <p:blipFill>
          <a:blip r:embed="rId4">
            <a:alphaModFix/>
          </a:blip>
          <a:stretch>
            <a:fillRect/>
          </a:stretch>
        </p:blipFill>
        <p:spPr>
          <a:xfrm>
            <a:off x="6350567" y="152400"/>
            <a:ext cx="1657703"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21</a:t>
            </a:fld>
            <a:endParaRPr/>
          </a:p>
        </p:txBody>
      </p:sp>
      <p:sp>
        <p:nvSpPr>
          <p:cNvPr id="263" name="Google Shape;263;p34"/>
          <p:cNvSpPr txBox="1">
            <a:spLocks noGrp="1"/>
          </p:cNvSpPr>
          <p:nvPr>
            <p:ph type="title"/>
          </p:nvPr>
        </p:nvSpPr>
        <p:spPr>
          <a:xfrm>
            <a:off x="844425" y="5600"/>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2400"/>
              </a:spcAft>
              <a:buNone/>
            </a:pPr>
            <a:r>
              <a:rPr lang="en"/>
              <a:t>當代年齡曲線</a:t>
            </a:r>
            <a:endParaRPr/>
          </a:p>
        </p:txBody>
      </p:sp>
      <p:pic>
        <p:nvPicPr>
          <p:cNvPr id="264" name="Google Shape;264;p34"/>
          <p:cNvPicPr preferRelativeResize="0"/>
          <p:nvPr/>
        </p:nvPicPr>
        <p:blipFill>
          <a:blip r:embed="rId3">
            <a:alphaModFix/>
          </a:blip>
          <a:stretch>
            <a:fillRect/>
          </a:stretch>
        </p:blipFill>
        <p:spPr>
          <a:xfrm>
            <a:off x="737050" y="942600"/>
            <a:ext cx="8245401" cy="2586700"/>
          </a:xfrm>
          <a:prstGeom prst="rect">
            <a:avLst/>
          </a:prstGeom>
          <a:noFill/>
          <a:ln>
            <a:noFill/>
          </a:ln>
        </p:spPr>
      </p:pic>
      <p:sp>
        <p:nvSpPr>
          <p:cNvPr id="265" name="Google Shape;265;p34"/>
          <p:cNvSpPr txBox="1"/>
          <p:nvPr/>
        </p:nvSpPr>
        <p:spPr>
          <a:xfrm>
            <a:off x="1397575" y="3594375"/>
            <a:ext cx="7452300" cy="131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六條曲線隨年代愈近，各年齡層之每十萬人死亡數皆愈高，代表死亡率隨年齡增加；另外上升幅度隨年代增加，代表愈近代，各年齡層死亡率愈加速上升，且愈高齡上升愈快，而男性皆大於女性</a:t>
            </a:r>
            <a:endParaRPr sz="1600"/>
          </a:p>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22</a:t>
            </a:fld>
            <a:endParaRPr/>
          </a:p>
        </p:txBody>
      </p:sp>
      <p:sp>
        <p:nvSpPr>
          <p:cNvPr id="271" name="Google Shape;271;p35"/>
          <p:cNvSpPr txBox="1">
            <a:spLocks noGrp="1"/>
          </p:cNvSpPr>
          <p:nvPr>
            <p:ph type="title"/>
          </p:nvPr>
        </p:nvSpPr>
        <p:spPr>
          <a:xfrm>
            <a:off x="844425" y="5600"/>
            <a:ext cx="3981000" cy="1140000"/>
          </a:xfrm>
          <a:prstGeom prst="rect">
            <a:avLst/>
          </a:prstGeom>
        </p:spPr>
        <p:txBody>
          <a:bodyPr spcFirstLastPara="1" wrap="square" lIns="91425" tIns="91425" rIns="91425" bIns="91425" anchor="ctr" anchorCtr="0">
            <a:noAutofit/>
          </a:bodyPr>
          <a:lstStyle/>
          <a:p>
            <a:pPr marL="0" lvl="0" indent="0" algn="l" rtl="0">
              <a:lnSpc>
                <a:spcPct val="115000"/>
              </a:lnSpc>
              <a:spcBef>
                <a:spcPts val="2400"/>
              </a:spcBef>
              <a:spcAft>
                <a:spcPts val="2400"/>
              </a:spcAft>
              <a:buNone/>
            </a:pPr>
            <a:r>
              <a:rPr lang="en"/>
              <a:t>世代年齡曲線</a:t>
            </a:r>
            <a:endParaRPr/>
          </a:p>
        </p:txBody>
      </p:sp>
      <p:pic>
        <p:nvPicPr>
          <p:cNvPr id="272" name="Google Shape;272;p35"/>
          <p:cNvPicPr preferRelativeResize="0"/>
          <p:nvPr/>
        </p:nvPicPr>
        <p:blipFill>
          <a:blip r:embed="rId3">
            <a:alphaModFix/>
          </a:blip>
          <a:stretch>
            <a:fillRect/>
          </a:stretch>
        </p:blipFill>
        <p:spPr>
          <a:xfrm>
            <a:off x="1062725" y="796325"/>
            <a:ext cx="7599273" cy="2761476"/>
          </a:xfrm>
          <a:prstGeom prst="rect">
            <a:avLst/>
          </a:prstGeom>
          <a:noFill/>
          <a:ln>
            <a:noFill/>
          </a:ln>
        </p:spPr>
      </p:pic>
      <p:sp>
        <p:nvSpPr>
          <p:cNvPr id="273" name="Google Shape;273;p35"/>
          <p:cNvSpPr txBox="1"/>
          <p:nvPr/>
        </p:nvSpPr>
        <p:spPr>
          <a:xfrm>
            <a:off x="1397575" y="3704100"/>
            <a:ext cx="6958500" cy="120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在同一年齡層下，越晚出生之世代的每十萬人死亡數也較高，另外也可看出死亡率隨年齡上升</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844425" y="5598"/>
            <a:ext cx="3552600" cy="114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年齡、年代、世代作用</a:t>
            </a:r>
            <a:endParaRPr/>
          </a:p>
        </p:txBody>
      </p:sp>
      <p:sp>
        <p:nvSpPr>
          <p:cNvPr id="279" name="Google Shape;279;p36"/>
          <p:cNvSpPr txBox="1">
            <a:spLocks noGrp="1"/>
          </p:cNvSpPr>
          <p:nvPr>
            <p:ph type="body" idx="1"/>
          </p:nvPr>
        </p:nvSpPr>
        <p:spPr>
          <a:xfrm>
            <a:off x="844425" y="1262650"/>
            <a:ext cx="7575600" cy="3654000"/>
          </a:xfrm>
          <a:prstGeom prst="rect">
            <a:avLst/>
          </a:prstGeom>
        </p:spPr>
        <p:txBody>
          <a:bodyPr spcFirstLastPara="1" wrap="square" lIns="91425" tIns="91425" rIns="91425" bIns="91425" anchor="t" anchorCtr="0">
            <a:noAutofit/>
          </a:bodyPr>
          <a:lstStyle/>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年齡作用：隨年齡愈高，死亡率愈高​</a:t>
            </a:r>
            <a:endParaRPr sz="1550">
              <a:solidFill>
                <a:srgbClr val="000000"/>
              </a:solidFill>
              <a:latin typeface="Arial"/>
              <a:ea typeface="Arial"/>
              <a:cs typeface="Arial"/>
              <a:sym typeface="Arial"/>
            </a:endParaRPr>
          </a:p>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年代作用：隨年代愈近，各年齡層死亡率皆愈高，高齡處死亡率上升愈快​</a:t>
            </a:r>
            <a:endParaRPr sz="1550">
              <a:solidFill>
                <a:srgbClr val="000000"/>
              </a:solidFill>
              <a:latin typeface="Arial"/>
              <a:ea typeface="Arial"/>
              <a:cs typeface="Arial"/>
              <a:sym typeface="Arial"/>
            </a:endParaRPr>
          </a:p>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世代作用：隨世代愈近，死亡率愈高，該世代高齡者死亡率上升愈多​</a:t>
            </a:r>
            <a:endParaRPr sz="1550">
              <a:solidFill>
                <a:srgbClr val="000000"/>
              </a:solidFill>
              <a:latin typeface="Arial"/>
              <a:ea typeface="Arial"/>
              <a:cs typeface="Arial"/>
              <a:sym typeface="Arial"/>
            </a:endParaRPr>
          </a:p>
          <a:p>
            <a:pPr marL="457200" marR="0" lvl="0" indent="0" algn="l" rtl="0">
              <a:lnSpc>
                <a:spcPct val="115000"/>
              </a:lnSpc>
              <a:spcBef>
                <a:spcPts val="0"/>
              </a:spcBef>
              <a:spcAft>
                <a:spcPts val="0"/>
              </a:spcAft>
              <a:buNone/>
            </a:pPr>
            <a:r>
              <a:rPr lang="en" sz="1550">
                <a:solidFill>
                  <a:srgbClr val="000000"/>
                </a:solidFill>
                <a:latin typeface="Arial"/>
                <a:ea typeface="Arial"/>
                <a:cs typeface="Arial"/>
                <a:sym typeface="Arial"/>
              </a:rPr>
              <a:t>​</a:t>
            </a:r>
            <a:endParaRPr sz="155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550">
                <a:solidFill>
                  <a:srgbClr val="000000"/>
                </a:solidFill>
                <a:latin typeface="Arial"/>
                <a:ea typeface="Arial"/>
                <a:cs typeface="Arial"/>
                <a:sym typeface="Arial"/>
              </a:rPr>
              <a:t>推論​</a:t>
            </a:r>
            <a:endParaRPr sz="1550">
              <a:solidFill>
                <a:srgbClr val="000000"/>
              </a:solidFill>
              <a:latin typeface="Arial"/>
              <a:ea typeface="Arial"/>
              <a:cs typeface="Arial"/>
              <a:sym typeface="Arial"/>
            </a:endParaRPr>
          </a:p>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年齡作用中，高齡者為癌症發生之高風險族群，肇因於其病理機制，且身體機能的下降，導致死亡率也隨之增加。​</a:t>
            </a:r>
            <a:endParaRPr sz="1550">
              <a:solidFill>
                <a:srgbClr val="000000"/>
              </a:solidFill>
              <a:latin typeface="Arial"/>
              <a:ea typeface="Arial"/>
              <a:cs typeface="Arial"/>
              <a:sym typeface="Arial"/>
            </a:endParaRPr>
          </a:p>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年代作用中，近代現代化社會之生活，對於各年齡層而言，都增加了過去甚少的風險因子，如外在環境變遷、甚或是個人的不良飲食習慣、缺乏身體活動等易導致癌症發生的風險行為。​</a:t>
            </a:r>
            <a:endParaRPr sz="1550">
              <a:solidFill>
                <a:srgbClr val="000000"/>
              </a:solidFill>
              <a:latin typeface="Arial"/>
              <a:ea typeface="Arial"/>
              <a:cs typeface="Arial"/>
              <a:sym typeface="Arial"/>
            </a:endParaRPr>
          </a:p>
          <a:p>
            <a:pPr marL="457200" marR="0" lvl="0" indent="-327025" algn="l" rtl="0">
              <a:lnSpc>
                <a:spcPct val="115000"/>
              </a:lnSpc>
              <a:spcBef>
                <a:spcPts val="0"/>
              </a:spcBef>
              <a:spcAft>
                <a:spcPts val="0"/>
              </a:spcAft>
              <a:buClr>
                <a:srgbClr val="000000"/>
              </a:buClr>
              <a:buSzPts val="1550"/>
              <a:buFont typeface="Arial"/>
              <a:buChar char="▹"/>
            </a:pPr>
            <a:r>
              <a:rPr lang="en" sz="1550">
                <a:solidFill>
                  <a:srgbClr val="000000"/>
                </a:solidFill>
                <a:latin typeface="Arial"/>
                <a:ea typeface="Arial"/>
                <a:cs typeface="Arial"/>
                <a:sym typeface="Arial"/>
              </a:rPr>
              <a:t>世代作用中，愈年輕世代之生活行為模式愈西化，因此增加了如上述不良生活習慣等風險。​</a:t>
            </a:r>
            <a:endParaRPr sz="1550">
              <a:solidFill>
                <a:srgbClr val="000000"/>
              </a:solidFill>
              <a:latin typeface="Arial"/>
              <a:ea typeface="Arial"/>
              <a:cs typeface="Arial"/>
              <a:sym typeface="Arial"/>
            </a:endParaRPr>
          </a:p>
          <a:p>
            <a:pPr marL="457200" marR="0" lvl="0" indent="0" algn="l" rtl="0">
              <a:lnSpc>
                <a:spcPct val="115000"/>
              </a:lnSpc>
              <a:spcBef>
                <a:spcPts val="0"/>
              </a:spcBef>
              <a:spcAft>
                <a:spcPts val="0"/>
              </a:spcAft>
              <a:buNone/>
            </a:pPr>
            <a:endParaRPr sz="1550">
              <a:solidFill>
                <a:srgbClr val="000000"/>
              </a:solidFill>
              <a:latin typeface="Arial"/>
              <a:ea typeface="Arial"/>
              <a:cs typeface="Arial"/>
              <a:sym typeface="Arial"/>
            </a:endParaRPr>
          </a:p>
        </p:txBody>
      </p:sp>
      <p:sp>
        <p:nvSpPr>
          <p:cNvPr id="280" name="Google Shape;280;p3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844425" y="5600"/>
            <a:ext cx="45141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年齡標準化死亡率和年齡標準化發生率的</a:t>
            </a:r>
            <a:r>
              <a:rPr lang="en">
                <a:solidFill>
                  <a:schemeClr val="accent1"/>
                </a:solidFill>
              </a:rPr>
              <a:t>長期趨勢比較</a:t>
            </a:r>
            <a:endParaRPr>
              <a:solidFill>
                <a:schemeClr val="accent1"/>
              </a:solidFill>
            </a:endParaRPr>
          </a:p>
        </p:txBody>
      </p:sp>
      <p:sp>
        <p:nvSpPr>
          <p:cNvPr id="286" name="Google Shape;286;p37"/>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24</a:t>
            </a:fld>
            <a:endParaRPr/>
          </a:p>
        </p:txBody>
      </p:sp>
      <p:pic>
        <p:nvPicPr>
          <p:cNvPr id="287" name="Google Shape;287;p37"/>
          <p:cNvPicPr preferRelativeResize="0"/>
          <p:nvPr/>
        </p:nvPicPr>
        <p:blipFill>
          <a:blip r:embed="rId3">
            <a:alphaModFix/>
          </a:blip>
          <a:stretch>
            <a:fillRect/>
          </a:stretch>
        </p:blipFill>
        <p:spPr>
          <a:xfrm>
            <a:off x="5838200" y="308397"/>
            <a:ext cx="2914650" cy="2286000"/>
          </a:xfrm>
          <a:prstGeom prst="rect">
            <a:avLst/>
          </a:prstGeom>
          <a:noFill/>
          <a:ln>
            <a:noFill/>
          </a:ln>
        </p:spPr>
      </p:pic>
      <p:pic>
        <p:nvPicPr>
          <p:cNvPr id="288" name="Google Shape;288;p37"/>
          <p:cNvPicPr preferRelativeResize="0"/>
          <p:nvPr/>
        </p:nvPicPr>
        <p:blipFill>
          <a:blip r:embed="rId4">
            <a:alphaModFix/>
          </a:blip>
          <a:stretch>
            <a:fillRect/>
          </a:stretch>
        </p:blipFill>
        <p:spPr>
          <a:xfrm>
            <a:off x="5838188" y="2662779"/>
            <a:ext cx="3303271" cy="2286001"/>
          </a:xfrm>
          <a:prstGeom prst="rect">
            <a:avLst/>
          </a:prstGeom>
          <a:noFill/>
          <a:ln>
            <a:noFill/>
          </a:ln>
        </p:spPr>
      </p:pic>
      <p:sp>
        <p:nvSpPr>
          <p:cNvPr id="289" name="Google Shape;289;p37"/>
          <p:cNvSpPr txBox="1"/>
          <p:nvPr/>
        </p:nvSpPr>
        <p:spPr>
          <a:xfrm>
            <a:off x="1141550" y="1363225"/>
            <a:ext cx="3959400" cy="3392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t>發生率與死亡率呈正相關，與死亡率的長期趨勢皆為穩定上升，但左圖顯示發生率上升速度較死亡率快很多，推測其與醫療的進步有關，而就算醫療進步死亡率依舊上升則就明顯原因為發生率的上升速度太快；男性發生率亦如同死亡率愈加高於女性，可能為男性易從事高風險因子行為所致。</a:t>
            </a:r>
            <a:endParaRPr sz="1800"/>
          </a:p>
          <a:p>
            <a:pPr marL="0" marR="0" lvl="0" indent="0" algn="l" rtl="0">
              <a:lnSpc>
                <a:spcPct val="115000"/>
              </a:lnSpc>
              <a:spcBef>
                <a:spcPts val="0"/>
              </a:spcBef>
              <a:spcAft>
                <a:spcPts val="0"/>
              </a:spcAft>
              <a:buNone/>
            </a:pPr>
            <a:endParaRPr sz="1800"/>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8"/>
          <p:cNvSpPr txBox="1">
            <a:spLocks noGrp="1"/>
          </p:cNvSpPr>
          <p:nvPr>
            <p:ph type="title"/>
          </p:nvPr>
        </p:nvSpPr>
        <p:spPr>
          <a:xfrm>
            <a:off x="844425" y="5600"/>
            <a:ext cx="45141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年齡標準化死亡率和年齡標準化發生率的</a:t>
            </a:r>
            <a:r>
              <a:rPr lang="en">
                <a:solidFill>
                  <a:schemeClr val="accent1"/>
                </a:solidFill>
              </a:rPr>
              <a:t>地理分佈比較</a:t>
            </a:r>
            <a:endParaRPr>
              <a:solidFill>
                <a:schemeClr val="accent1"/>
              </a:solidFill>
            </a:endParaRPr>
          </a:p>
        </p:txBody>
      </p:sp>
      <p:sp>
        <p:nvSpPr>
          <p:cNvPr id="295" name="Google Shape;295;p38"/>
          <p:cNvSpPr txBox="1">
            <a:spLocks noGrp="1"/>
          </p:cNvSpPr>
          <p:nvPr>
            <p:ph type="body" idx="1"/>
          </p:nvPr>
        </p:nvSpPr>
        <p:spPr>
          <a:xfrm>
            <a:off x="844425" y="1689425"/>
            <a:ext cx="3768000" cy="323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296" name="Google Shape;296;p3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25</a:t>
            </a:fld>
            <a:endParaRPr/>
          </a:p>
        </p:txBody>
      </p:sp>
      <p:pic>
        <p:nvPicPr>
          <p:cNvPr id="297" name="Google Shape;297;p38"/>
          <p:cNvPicPr preferRelativeResize="0"/>
          <p:nvPr/>
        </p:nvPicPr>
        <p:blipFill>
          <a:blip r:embed="rId3">
            <a:alphaModFix/>
          </a:blip>
          <a:stretch>
            <a:fillRect/>
          </a:stretch>
        </p:blipFill>
        <p:spPr>
          <a:xfrm>
            <a:off x="428963" y="1140000"/>
            <a:ext cx="8286075" cy="343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844425" y="5600"/>
            <a:ext cx="45141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年齡標準化死亡率和年齡標準化發生率的</a:t>
            </a:r>
            <a:r>
              <a:rPr lang="en">
                <a:solidFill>
                  <a:schemeClr val="accent1"/>
                </a:solidFill>
              </a:rPr>
              <a:t>地理分佈比較</a:t>
            </a:r>
            <a:endParaRPr>
              <a:solidFill>
                <a:schemeClr val="accent1"/>
              </a:solidFill>
            </a:endParaRPr>
          </a:p>
        </p:txBody>
      </p:sp>
      <p:sp>
        <p:nvSpPr>
          <p:cNvPr id="303" name="Google Shape;303;p39"/>
          <p:cNvSpPr txBox="1">
            <a:spLocks noGrp="1"/>
          </p:cNvSpPr>
          <p:nvPr>
            <p:ph type="body" idx="1"/>
          </p:nvPr>
        </p:nvSpPr>
        <p:spPr>
          <a:xfrm>
            <a:off x="844425" y="1689425"/>
            <a:ext cx="3768000" cy="32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發生率與死亡率的差值以北部及西南部分地區等都市化較高而老化程度較低之地區較高，東南部較低，推測可能為老年人口比例與醫療資源差異所導致</a:t>
            </a:r>
            <a:endParaRPr/>
          </a:p>
        </p:txBody>
      </p:sp>
      <p:sp>
        <p:nvSpPr>
          <p:cNvPr id="304" name="Google Shape;304;p39"/>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05" name="Google Shape;305;p39"/>
          <p:cNvPicPr preferRelativeResize="0"/>
          <p:nvPr/>
        </p:nvPicPr>
        <p:blipFill>
          <a:blip r:embed="rId3">
            <a:alphaModFix/>
          </a:blip>
          <a:stretch>
            <a:fillRect/>
          </a:stretch>
        </p:blipFill>
        <p:spPr>
          <a:xfrm>
            <a:off x="5346299" y="320491"/>
            <a:ext cx="3377351" cy="2329825"/>
          </a:xfrm>
          <a:prstGeom prst="rect">
            <a:avLst/>
          </a:prstGeom>
          <a:noFill/>
          <a:ln>
            <a:noFill/>
          </a:ln>
        </p:spPr>
      </p:pic>
      <p:pic>
        <p:nvPicPr>
          <p:cNvPr id="306" name="Google Shape;306;p39"/>
          <p:cNvPicPr preferRelativeResize="0"/>
          <p:nvPr/>
        </p:nvPicPr>
        <p:blipFill>
          <a:blip r:embed="rId4">
            <a:alphaModFix/>
          </a:blip>
          <a:stretch>
            <a:fillRect/>
          </a:stretch>
        </p:blipFill>
        <p:spPr>
          <a:xfrm>
            <a:off x="5449405" y="2715042"/>
            <a:ext cx="3171139" cy="23317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3</a:t>
            </a:fld>
            <a:endParaRPr/>
          </a:p>
        </p:txBody>
      </p:sp>
      <p:pic>
        <p:nvPicPr>
          <p:cNvPr id="105" name="Google Shape;105;p16"/>
          <p:cNvPicPr preferRelativeResize="0"/>
          <p:nvPr/>
        </p:nvPicPr>
        <p:blipFill>
          <a:blip r:embed="rId3">
            <a:alphaModFix/>
          </a:blip>
          <a:stretch>
            <a:fillRect/>
          </a:stretch>
        </p:blipFill>
        <p:spPr>
          <a:xfrm>
            <a:off x="3329275" y="152400"/>
            <a:ext cx="5600123" cy="4838703"/>
          </a:xfrm>
          <a:prstGeom prst="rect">
            <a:avLst/>
          </a:prstGeom>
          <a:noFill/>
          <a:ln>
            <a:noFill/>
          </a:ln>
        </p:spPr>
      </p:pic>
      <p:grpSp>
        <p:nvGrpSpPr>
          <p:cNvPr id="106" name="Google Shape;106;p16"/>
          <p:cNvGrpSpPr/>
          <p:nvPr/>
        </p:nvGrpSpPr>
        <p:grpSpPr>
          <a:xfrm>
            <a:off x="938911" y="391206"/>
            <a:ext cx="2120985" cy="4361089"/>
            <a:chOff x="5160100" y="1609475"/>
            <a:chExt cx="975300" cy="2005375"/>
          </a:xfrm>
        </p:grpSpPr>
        <p:sp>
          <p:nvSpPr>
            <p:cNvPr id="107" name="Google Shape;107;p16"/>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0A95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6"/>
          <p:cNvGrpSpPr/>
          <p:nvPr/>
        </p:nvGrpSpPr>
        <p:grpSpPr>
          <a:xfrm>
            <a:off x="1541810" y="1896225"/>
            <a:ext cx="915188" cy="915188"/>
            <a:chOff x="5382800" y="412975"/>
            <a:chExt cx="433800" cy="433800"/>
          </a:xfrm>
        </p:grpSpPr>
        <p:sp>
          <p:nvSpPr>
            <p:cNvPr id="110" name="Google Shape;110;p16"/>
            <p:cNvSpPr/>
            <p:nvPr/>
          </p:nvSpPr>
          <p:spPr>
            <a:xfrm>
              <a:off x="5382800" y="412975"/>
              <a:ext cx="433800" cy="4338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495482" y="525658"/>
              <a:ext cx="208200" cy="208200"/>
            </a:xfrm>
            <a:prstGeom prst="ellipse">
              <a:avLst/>
            </a:prstGeom>
            <a:solidFill>
              <a:srgbClr val="F24745">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544573" y="574748"/>
              <a:ext cx="110100" cy="110100"/>
            </a:xfrm>
            <a:prstGeom prst="ellipse">
              <a:avLst/>
            </a:prstGeom>
            <a:solidFill>
              <a:srgbClr val="F2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body" idx="1"/>
          </p:nvPr>
        </p:nvSpPr>
        <p:spPr>
          <a:xfrm>
            <a:off x="0" y="0"/>
            <a:ext cx="9144000" cy="3769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800" i="0"/>
              <a:t>台灣結腸癌發生率是世界第一？</a:t>
            </a:r>
            <a:endParaRPr sz="4800" i="0"/>
          </a:p>
        </p:txBody>
      </p:sp>
      <p:sp>
        <p:nvSpPr>
          <p:cNvPr id="118" name="Google Shape;118;p17"/>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2"/>
        <p:cNvGrpSpPr/>
        <p:nvPr/>
      </p:nvGrpSpPr>
      <p:grpSpPr>
        <a:xfrm>
          <a:off x="0" y="0"/>
          <a:ext cx="0" cy="0"/>
          <a:chOff x="0" y="0"/>
          <a:chExt cx="0" cy="0"/>
        </a:xfrm>
      </p:grpSpPr>
      <p:sp>
        <p:nvSpPr>
          <p:cNvPr id="123" name="Google Shape;123;p18"/>
          <p:cNvSpPr/>
          <p:nvPr/>
        </p:nvSpPr>
        <p:spPr>
          <a:xfrm>
            <a:off x="844425" y="1099637"/>
            <a:ext cx="7841694" cy="373595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3497514">
            <a:off x="7280680" y="2327054"/>
            <a:ext cx="1097049" cy="489377"/>
          </a:xfrm>
          <a:prstGeom prst="wedgeRectCallout">
            <a:avLst>
              <a:gd name="adj1" fmla="val -25806"/>
              <a:gd name="adj2" fmla="val 10584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Dosis"/>
                <a:ea typeface="Dosis"/>
                <a:cs typeface="Dosis"/>
                <a:sym typeface="Dosis"/>
              </a:rPr>
              <a:t>OUR    HOME</a:t>
            </a:r>
            <a:endParaRPr sz="1300" b="1">
              <a:solidFill>
                <a:srgbClr val="FFFFFF"/>
              </a:solidFill>
              <a:latin typeface="Dosis"/>
              <a:ea typeface="Dosis"/>
              <a:cs typeface="Dosis"/>
              <a:sym typeface="Dosis"/>
            </a:endParaRPr>
          </a:p>
        </p:txBody>
      </p:sp>
      <p:sp>
        <p:nvSpPr>
          <p:cNvPr id="125" name="Google Shape;125;p18"/>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5</a:t>
            </a:fld>
            <a:endParaRPr/>
          </a:p>
        </p:txBody>
      </p:sp>
      <p:sp>
        <p:nvSpPr>
          <p:cNvPr id="126" name="Google Shape;126;p18"/>
          <p:cNvSpPr/>
          <p:nvPr/>
        </p:nvSpPr>
        <p:spPr>
          <a:xfrm rot="8100000">
            <a:off x="4363771" y="1440988"/>
            <a:ext cx="115824" cy="115824"/>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8100000">
            <a:off x="4631171" y="1878863"/>
            <a:ext cx="115824" cy="115824"/>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8100000">
            <a:off x="4612421" y="1714538"/>
            <a:ext cx="115824" cy="115824"/>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rot="8100000">
            <a:off x="7186071" y="2161038"/>
            <a:ext cx="115824" cy="115824"/>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p:nvPr/>
        </p:nvSpPr>
        <p:spPr>
          <a:xfrm>
            <a:off x="3865725" y="1318600"/>
            <a:ext cx="836100" cy="8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挪威</a:t>
            </a: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42.9</a:t>
            </a:r>
            <a:endParaRPr b="1">
              <a:solidFill>
                <a:srgbClr val="4C1130"/>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No.4</a:t>
            </a:r>
            <a:endParaRPr b="1">
              <a:solidFill>
                <a:srgbClr val="FFFFFF"/>
              </a:solidFill>
              <a:latin typeface="Source Sans Pro"/>
              <a:ea typeface="Source Sans Pro"/>
              <a:cs typeface="Source Sans Pro"/>
              <a:sym typeface="Source Sans Pro"/>
            </a:endParaRPr>
          </a:p>
        </p:txBody>
      </p:sp>
      <p:sp>
        <p:nvSpPr>
          <p:cNvPr id="131" name="Google Shape;131;p18"/>
          <p:cNvSpPr txBox="1"/>
          <p:nvPr/>
        </p:nvSpPr>
        <p:spPr>
          <a:xfrm>
            <a:off x="4821875" y="1896950"/>
            <a:ext cx="836100" cy="8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匈牙利</a:t>
            </a: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51.2</a:t>
            </a:r>
            <a:endParaRPr b="1">
              <a:solidFill>
                <a:srgbClr val="4C1130"/>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No.1</a:t>
            </a:r>
            <a:endParaRPr b="1">
              <a:solidFill>
                <a:srgbClr val="FFFFFF"/>
              </a:solidFill>
              <a:latin typeface="Source Sans Pro"/>
              <a:ea typeface="Source Sans Pro"/>
              <a:cs typeface="Source Sans Pro"/>
              <a:sym typeface="Source Sans Pro"/>
            </a:endParaRPr>
          </a:p>
        </p:txBody>
      </p:sp>
      <p:sp>
        <p:nvSpPr>
          <p:cNvPr id="132" name="Google Shape;132;p18"/>
          <p:cNvSpPr txBox="1"/>
          <p:nvPr/>
        </p:nvSpPr>
        <p:spPr>
          <a:xfrm>
            <a:off x="4848625" y="1090000"/>
            <a:ext cx="993000" cy="8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斯洛伐克</a:t>
            </a: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43.8</a:t>
            </a:r>
            <a:endParaRPr b="1">
              <a:solidFill>
                <a:srgbClr val="4C1130"/>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No.3</a:t>
            </a:r>
            <a:endParaRPr b="1">
              <a:solidFill>
                <a:srgbClr val="FFFFFF"/>
              </a:solidFill>
              <a:latin typeface="Source Sans Pro"/>
              <a:ea typeface="Source Sans Pro"/>
              <a:cs typeface="Source Sans Pro"/>
              <a:sym typeface="Source Sans Pro"/>
            </a:endParaRPr>
          </a:p>
        </p:txBody>
      </p:sp>
      <p:sp>
        <p:nvSpPr>
          <p:cNvPr id="133" name="Google Shape;133;p18"/>
          <p:cNvSpPr txBox="1"/>
          <p:nvPr/>
        </p:nvSpPr>
        <p:spPr>
          <a:xfrm>
            <a:off x="6726875" y="1515950"/>
            <a:ext cx="836100" cy="8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南韓</a:t>
            </a: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44.5</a:t>
            </a: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No.2</a:t>
            </a:r>
            <a:endParaRPr b="1">
              <a:solidFill>
                <a:srgbClr val="FFFFFF"/>
              </a:solidFill>
              <a:latin typeface="Source Sans Pro"/>
              <a:ea typeface="Source Sans Pro"/>
              <a:cs typeface="Source Sans Pro"/>
              <a:sym typeface="Source Sans Pro"/>
            </a:endParaRPr>
          </a:p>
        </p:txBody>
      </p:sp>
      <p:sp>
        <p:nvSpPr>
          <p:cNvPr id="134" name="Google Shape;134;p18"/>
          <p:cNvSpPr txBox="1"/>
          <p:nvPr/>
        </p:nvSpPr>
        <p:spPr>
          <a:xfrm>
            <a:off x="787275" y="121625"/>
            <a:ext cx="73236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FFFFFF"/>
                </a:solidFill>
                <a:latin typeface="Source Sans Pro"/>
                <a:ea typeface="Source Sans Pro"/>
                <a:cs typeface="Source Sans Pro"/>
                <a:sym typeface="Source Sans Pro"/>
              </a:rPr>
              <a:t>全世界前五名結腸癌發生率比較（每十萬人口）</a:t>
            </a:r>
            <a:endParaRPr sz="26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FFFFFF"/>
                </a:solidFill>
                <a:latin typeface="Source Sans Pro"/>
                <a:ea typeface="Source Sans Pro"/>
                <a:cs typeface="Source Sans Pro"/>
                <a:sym typeface="Source Sans Pro"/>
              </a:rPr>
              <a:t>數據來源：World Cancer Research Fund, 2018</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8"/>
        <p:cNvGrpSpPr/>
        <p:nvPr/>
      </p:nvGrpSpPr>
      <p:grpSpPr>
        <a:xfrm>
          <a:off x="0" y="0"/>
          <a:ext cx="0" cy="0"/>
          <a:chOff x="0" y="0"/>
          <a:chExt cx="0" cy="0"/>
        </a:xfrm>
      </p:grpSpPr>
      <p:sp>
        <p:nvSpPr>
          <p:cNvPr id="139" name="Google Shape;139;p19"/>
          <p:cNvSpPr txBox="1">
            <a:spLocks noGrp="1"/>
          </p:cNvSpPr>
          <p:nvPr>
            <p:ph type="ctrTitle" idx="4294967295"/>
          </p:nvPr>
        </p:nvSpPr>
        <p:spPr>
          <a:xfrm>
            <a:off x="1284425" y="571800"/>
            <a:ext cx="7173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FFFF"/>
                </a:solidFill>
              </a:rPr>
              <a:t>10,549</a:t>
            </a:r>
            <a:endParaRPr sz="7200">
              <a:solidFill>
                <a:srgbClr val="FFFFFF"/>
              </a:solidFill>
            </a:endParaRPr>
          </a:p>
        </p:txBody>
      </p:sp>
      <p:sp>
        <p:nvSpPr>
          <p:cNvPr id="140" name="Google Shape;140;p19"/>
          <p:cNvSpPr txBox="1">
            <a:spLocks noGrp="1"/>
          </p:cNvSpPr>
          <p:nvPr>
            <p:ph type="subTitle" idx="4294967295"/>
          </p:nvPr>
        </p:nvSpPr>
        <p:spPr>
          <a:xfrm>
            <a:off x="1284425" y="1140008"/>
            <a:ext cx="7173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FFFFFF"/>
                </a:solidFill>
              </a:rPr>
              <a:t>2018年台灣結腸癌發生人數</a:t>
            </a:r>
            <a:endParaRPr sz="2400">
              <a:solidFill>
                <a:srgbClr val="FFFFFF"/>
              </a:solidFill>
            </a:endParaRPr>
          </a:p>
        </p:txBody>
      </p:sp>
      <p:sp>
        <p:nvSpPr>
          <p:cNvPr id="141" name="Google Shape;141;p19"/>
          <p:cNvSpPr txBox="1">
            <a:spLocks noGrp="1"/>
          </p:cNvSpPr>
          <p:nvPr>
            <p:ph type="ctrTitle" idx="4294967295"/>
          </p:nvPr>
        </p:nvSpPr>
        <p:spPr>
          <a:xfrm>
            <a:off x="1132025" y="3962693"/>
            <a:ext cx="7173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900">
                <a:solidFill>
                  <a:srgbClr val="FFFFFF"/>
                </a:solidFill>
              </a:rPr>
              <a:t>世界排名第五</a:t>
            </a:r>
            <a:endParaRPr sz="6900">
              <a:solidFill>
                <a:srgbClr val="FFFFFF"/>
              </a:solidFill>
            </a:endParaRPr>
          </a:p>
        </p:txBody>
      </p:sp>
      <p:sp>
        <p:nvSpPr>
          <p:cNvPr id="142" name="Google Shape;142;p19"/>
          <p:cNvSpPr txBox="1">
            <a:spLocks noGrp="1"/>
          </p:cNvSpPr>
          <p:nvPr>
            <p:ph type="ctrTitle" idx="4294967295"/>
          </p:nvPr>
        </p:nvSpPr>
        <p:spPr>
          <a:xfrm>
            <a:off x="1284425" y="2280647"/>
            <a:ext cx="71739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FFFF"/>
                </a:solidFill>
              </a:rPr>
              <a:t>41.84</a:t>
            </a:r>
            <a:endParaRPr sz="4800">
              <a:solidFill>
                <a:srgbClr val="FFFFFF"/>
              </a:solidFill>
            </a:endParaRPr>
          </a:p>
        </p:txBody>
      </p:sp>
      <p:sp>
        <p:nvSpPr>
          <p:cNvPr id="143" name="Google Shape;143;p19"/>
          <p:cNvSpPr txBox="1">
            <a:spLocks noGrp="1"/>
          </p:cNvSpPr>
          <p:nvPr>
            <p:ph type="subTitle" idx="4294967295"/>
          </p:nvPr>
        </p:nvSpPr>
        <p:spPr>
          <a:xfrm>
            <a:off x="1284425" y="2856805"/>
            <a:ext cx="71739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FFFFFF"/>
                </a:solidFill>
              </a:rPr>
              <a:t>2018台灣年齡標準化發生率（每十萬人口）</a:t>
            </a:r>
            <a:endParaRPr sz="2400">
              <a:solidFill>
                <a:srgbClr val="FFFFFF"/>
              </a:solidFill>
            </a:endParaRPr>
          </a:p>
        </p:txBody>
      </p:sp>
      <p:sp>
        <p:nvSpPr>
          <p:cNvPr id="144" name="Google Shape;144;p19"/>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6</a:t>
            </a:fld>
            <a:endParaRPr/>
          </a:p>
        </p:txBody>
      </p:sp>
      <p:sp>
        <p:nvSpPr>
          <p:cNvPr id="145" name="Google Shape;145;p19"/>
          <p:cNvSpPr/>
          <p:nvPr/>
        </p:nvSpPr>
        <p:spPr>
          <a:xfrm>
            <a:off x="6685874" y="417731"/>
            <a:ext cx="2120985" cy="4361089"/>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7</a:t>
            </a:fld>
            <a:endParaRPr/>
          </a:p>
        </p:txBody>
      </p:sp>
      <p:sp>
        <p:nvSpPr>
          <p:cNvPr id="151" name="Google Shape;151;p20"/>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台灣結腸癌之流行病學</a:t>
            </a:r>
            <a:endParaRPr/>
          </a:p>
        </p:txBody>
      </p:sp>
      <p:sp>
        <p:nvSpPr>
          <p:cNvPr id="152" name="Google Shape;152;p20"/>
          <p:cNvSpPr txBox="1">
            <a:spLocks noGrp="1"/>
          </p:cNvSpPr>
          <p:nvPr>
            <p:ph type="body" idx="1"/>
          </p:nvPr>
        </p:nvSpPr>
        <p:spPr>
          <a:xfrm>
            <a:off x="844425" y="1538075"/>
            <a:ext cx="5169000" cy="3387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台灣癌症發生率排名第一名</a:t>
            </a:r>
            <a:endParaRPr/>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a:t>台灣癌症死亡率排名第三名</a:t>
            </a:r>
            <a:endParaRPr/>
          </a:p>
          <a:p>
            <a:pPr marL="457200" lvl="0" indent="0" algn="l" rtl="0">
              <a:spcBef>
                <a:spcPts val="600"/>
              </a:spcBef>
              <a:spcAft>
                <a:spcPts val="0"/>
              </a:spcAft>
              <a:buNone/>
            </a:pPr>
            <a:r>
              <a:rPr lang="en"/>
              <a:t>（僅次於肺癌、肝癌）</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844425" y="5598"/>
            <a:ext cx="3552600" cy="1140000"/>
          </a:xfrm>
          <a:prstGeom prst="rect">
            <a:avLst/>
          </a:prstGeom>
        </p:spPr>
        <p:txBody>
          <a:bodyPr spcFirstLastPara="1" wrap="square" lIns="91425" tIns="91425" rIns="91425" bIns="91425" anchor="b" anchorCtr="0">
            <a:noAutofit/>
          </a:bodyPr>
          <a:lstStyle/>
          <a:p>
            <a:pPr marL="0" lvl="0" indent="0" algn="l" rtl="0">
              <a:lnSpc>
                <a:spcPct val="130000"/>
              </a:lnSpc>
              <a:spcBef>
                <a:spcPts val="0"/>
              </a:spcBef>
              <a:spcAft>
                <a:spcPts val="800"/>
              </a:spcAft>
              <a:buNone/>
            </a:pPr>
            <a:r>
              <a:rPr lang="en" sz="1900" b="1">
                <a:solidFill>
                  <a:srgbClr val="2A2A2A"/>
                </a:solidFill>
                <a:highlight>
                  <a:srgbClr val="FFFFFF"/>
                </a:highlight>
              </a:rPr>
              <a:t>大腸癌成因與風險</a:t>
            </a:r>
            <a:endParaRPr/>
          </a:p>
        </p:txBody>
      </p:sp>
      <p:sp>
        <p:nvSpPr>
          <p:cNvPr id="158" name="Google Shape;158;p21"/>
          <p:cNvSpPr txBox="1">
            <a:spLocks noGrp="1"/>
          </p:cNvSpPr>
          <p:nvPr>
            <p:ph type="sldNum" idx="12"/>
          </p:nvPr>
        </p:nvSpPr>
        <p:spPr>
          <a:xfrm>
            <a:off x="-75" y="0"/>
            <a:ext cx="669600" cy="114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8</a:t>
            </a:fld>
            <a:endParaRPr/>
          </a:p>
        </p:txBody>
      </p:sp>
      <p:sp>
        <p:nvSpPr>
          <p:cNvPr id="159" name="Google Shape;159;p21"/>
          <p:cNvSpPr txBox="1"/>
          <p:nvPr/>
        </p:nvSpPr>
        <p:spPr>
          <a:xfrm>
            <a:off x="848700" y="1324725"/>
            <a:ext cx="8028600" cy="352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300">
                <a:solidFill>
                  <a:srgbClr val="2A2A2A"/>
                </a:solidFill>
                <a:highlight>
                  <a:srgbClr val="FFFFFF"/>
                </a:highlight>
              </a:rPr>
              <a:t>大腸癌一般認為是因大腸息肉發生變異，最後癌細胞持續繁殖導致大腸癌。以下是一些大腸癌的危險因子：</a:t>
            </a:r>
            <a:endParaRPr sz="1300">
              <a:solidFill>
                <a:srgbClr val="2A2A2A"/>
              </a:solidFill>
              <a:highlight>
                <a:srgbClr val="FFFFFF"/>
              </a:highlight>
            </a:endParaRPr>
          </a:p>
          <a:p>
            <a:pPr marL="457200" lvl="0" indent="-311150" algn="l" rtl="0">
              <a:lnSpc>
                <a:spcPct val="115000"/>
              </a:lnSpc>
              <a:spcBef>
                <a:spcPts val="1500"/>
              </a:spcBef>
              <a:spcAft>
                <a:spcPts val="0"/>
              </a:spcAft>
              <a:buClr>
                <a:srgbClr val="2A2A2A"/>
              </a:buClr>
              <a:buSzPts val="1300"/>
              <a:buChar char="●"/>
            </a:pPr>
            <a:r>
              <a:rPr lang="en" sz="1300">
                <a:solidFill>
                  <a:srgbClr val="2A2A2A"/>
                </a:solidFill>
                <a:highlight>
                  <a:srgbClr val="FFFFFF"/>
                </a:highlight>
              </a:rPr>
              <a:t>50 歲以上族群</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慢性腸道病史患者</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大腸癌家族病史的人</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曾患大腸癌，或有其他癌症歷病史</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糖尿病患者，或身體有胰島素阻抗</a:t>
            </a:r>
            <a:endParaRPr sz="1300">
              <a:solidFill>
                <a:srgbClr val="3389F0"/>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接受腹部放射治療的患者</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吃高脂肪、低纖維飲食；包含紅肉和加工食品</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超重、肥胖症（Obesity）的患者</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過量飲酒、抽菸</a:t>
            </a:r>
            <a:endParaRPr sz="1300">
              <a:solidFill>
                <a:srgbClr val="2A2A2A"/>
              </a:solidFill>
              <a:highlight>
                <a:srgbClr val="FFFFFF"/>
              </a:highlight>
            </a:endParaRPr>
          </a:p>
          <a:p>
            <a:pPr marL="457200" lvl="0" indent="-311150" algn="l" rtl="0">
              <a:lnSpc>
                <a:spcPct val="115000"/>
              </a:lnSpc>
              <a:spcBef>
                <a:spcPts val="0"/>
              </a:spcBef>
              <a:spcAft>
                <a:spcPts val="0"/>
              </a:spcAft>
              <a:buClr>
                <a:srgbClr val="2A2A2A"/>
              </a:buClr>
              <a:buSzPts val="1300"/>
              <a:buChar char="●"/>
            </a:pPr>
            <a:r>
              <a:rPr lang="en" sz="1300">
                <a:solidFill>
                  <a:srgbClr val="2A2A2A"/>
                </a:solidFill>
                <a:highlight>
                  <a:srgbClr val="FFFFFF"/>
                </a:highlight>
              </a:rPr>
              <a:t>身體活動量不足</a:t>
            </a:r>
            <a:endParaRPr sz="1300">
              <a:solidFill>
                <a:srgbClr val="2A2A2A"/>
              </a:solidFill>
              <a:highlight>
                <a:srgbClr val="FFFFFF"/>
              </a:highlight>
            </a:endParaRPr>
          </a:p>
          <a:p>
            <a:pPr marL="0" lvl="0" indent="0" algn="l" rtl="0">
              <a:spcBef>
                <a:spcPts val="440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685800" y="1907659"/>
            <a:ext cx="5008200" cy="10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endParaRPr/>
          </a:p>
          <a:p>
            <a:pPr marL="0" lvl="0" indent="0" algn="l" rtl="0">
              <a:spcBef>
                <a:spcPts val="0"/>
              </a:spcBef>
              <a:spcAft>
                <a:spcPts val="0"/>
              </a:spcAft>
              <a:buNone/>
            </a:pPr>
            <a:r>
              <a:rPr lang="en"/>
              <a:t>描述流行病學</a:t>
            </a:r>
            <a:endParaRPr/>
          </a:p>
        </p:txBody>
      </p:sp>
      <p:sp>
        <p:nvSpPr>
          <p:cNvPr id="165" name="Google Shape;165;p22"/>
          <p:cNvSpPr txBox="1">
            <a:spLocks noGrp="1"/>
          </p:cNvSpPr>
          <p:nvPr>
            <p:ph type="subTitle" idx="1"/>
          </p:nvPr>
        </p:nvSpPr>
        <p:spPr>
          <a:xfrm>
            <a:off x="685800" y="3082250"/>
            <a:ext cx="5008200" cy="6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sldNum" idx="12"/>
          </p:nvPr>
        </p:nvSpPr>
        <p:spPr>
          <a:xfrm>
            <a:off x="-75" y="3420000"/>
            <a:ext cx="669600" cy="172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703</Words>
  <Application>Microsoft Macintosh PowerPoint</Application>
  <PresentationFormat>如螢幕大小 (16:9)</PresentationFormat>
  <Paragraphs>139</Paragraphs>
  <Slides>26</Slides>
  <Notes>26</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26</vt:i4>
      </vt:variant>
    </vt:vector>
  </HeadingPairs>
  <TitlesOfParts>
    <vt:vector size="31" baseType="lpstr">
      <vt:lpstr>Arial</vt:lpstr>
      <vt:lpstr>Dosis</vt:lpstr>
      <vt:lpstr>Barlow</vt:lpstr>
      <vt:lpstr>Source Sans Pro</vt:lpstr>
      <vt:lpstr>Cerimon template</vt:lpstr>
      <vt:lpstr>DESCRIPTIVE EPIDEMIOLOGY</vt:lpstr>
      <vt:lpstr>結腸癌概況</vt:lpstr>
      <vt:lpstr>PowerPoint 簡報</vt:lpstr>
      <vt:lpstr>PowerPoint 簡報</vt:lpstr>
      <vt:lpstr>PowerPoint 簡報</vt:lpstr>
      <vt:lpstr>10,549</vt:lpstr>
      <vt:lpstr>台灣結腸癌之流行病學</vt:lpstr>
      <vt:lpstr>大腸癌成因與風險</vt:lpstr>
      <vt:lpstr>2. 描述流行病學</vt:lpstr>
      <vt:lpstr> 結腸癌年齡標準化死亡率長期趨勢(民國60-89年)</vt:lpstr>
      <vt:lpstr>結腸癌年齡標準化死亡率性比例長期趨勢(民國60-89年)</vt:lpstr>
      <vt:lpstr>結腸癌年齡標準化死亡在 23 縣市的地理分佈 (3個時期)</vt:lpstr>
      <vt:lpstr>結腸癌年齡標準化死亡發生率在 23 縣市的地理分佈 (全部)</vt:lpstr>
      <vt:lpstr>PowerPoint 簡報</vt:lpstr>
      <vt:lpstr>結腸癌年齡標準化死亡發生率在 23 縣市的地理分佈 (男性)</vt:lpstr>
      <vt:lpstr>PowerPoint 簡報</vt:lpstr>
      <vt:lpstr> 結腸癌年齡標準化死亡發生率在 23 縣市的地理分佈 (女性)</vt:lpstr>
      <vt:lpstr>各地和全台灣地區的 SMR</vt:lpstr>
      <vt:lpstr>各地和全台灣地區的 SMR</vt:lpstr>
      <vt:lpstr>各地和全台灣地區的 SMR</vt:lpstr>
      <vt:lpstr>當代年齡曲線</vt:lpstr>
      <vt:lpstr>世代年齡曲線</vt:lpstr>
      <vt:lpstr>年齡、年代、世代作用</vt:lpstr>
      <vt:lpstr>年齡標準化死亡率和年齡標準化發生率的長期趨勢比較</vt:lpstr>
      <vt:lpstr>年齡標準化死亡率和年齡標準化發生率的地理分佈比較</vt:lpstr>
      <vt:lpstr>年齡標準化死亡率和年齡標準化發生率的地理分佈比較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EPIDEMIOLOGY</dc:title>
  <cp:lastModifiedBy>思帆 陳</cp:lastModifiedBy>
  <cp:revision>1</cp:revision>
  <dcterms:modified xsi:type="dcterms:W3CDTF">2021-01-05T15:25:08Z</dcterms:modified>
</cp:coreProperties>
</file>